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7" autoAdjust="0"/>
    <p:restoredTop sz="86400" autoAdjust="0"/>
  </p:normalViewPr>
  <p:slideViewPr>
    <p:cSldViewPr>
      <p:cViewPr varScale="1">
        <p:scale>
          <a:sx n="67" d="100"/>
          <a:sy n="67" d="100"/>
        </p:scale>
        <p:origin x="-1722" y="-102"/>
      </p:cViewPr>
      <p:guideLst>
        <p:guide orient="horz" pos="2381"/>
        <p:guide pos="3175"/>
      </p:guideLst>
    </p:cSldViewPr>
  </p:slideViewPr>
  <p:outlineViewPr>
    <p:cViewPr>
      <p:scale>
        <a:sx n="33" d="100"/>
        <a:sy n="33" d="100"/>
      </p:scale>
      <p:origin x="0" y="189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Arial"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Arial"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Arial"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26FB01D7-A54B-458A-9420-5F2D02CE558D}" type="slidenum">
              <a:t>‹N›</a:t>
            </a:fld>
            <a:endParaRPr lang="it-IT"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3907162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data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it-IT" sz="1400" kern="1200">
                <a:latin typeface="Times New Roman" pitchFamily="18"/>
                <a:ea typeface="Lucida Sans Unicode" pitchFamily="2"/>
                <a:cs typeface="Tahoma" pitchFamily="2"/>
              </a:defRPr>
            </a:lvl1pPr>
          </a:lstStyle>
          <a:p>
            <a:pPr lvl="0"/>
            <a:fld id="{634A84FF-B2FB-418C-8D88-A931E972095C}" type="slidenum">
              <a:t>‹N›</a:t>
            </a:fld>
            <a:endParaRPr lang="it-IT"/>
          </a:p>
        </p:txBody>
      </p:sp>
    </p:spTree>
    <p:extLst>
      <p:ext uri="{BB962C8B-B14F-4D97-AF65-F5344CB8AC3E}">
        <p14:creationId xmlns:p14="http://schemas.microsoft.com/office/powerpoint/2010/main" val="2815444828"/>
      </p:ext>
    </p:extLst>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spAutoFit/>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1169640" y="5086800"/>
            <a:ext cx="5226120" cy="4107240"/>
          </a:xfrm>
        </p:spPr>
        <p:txBody>
          <a:bodyPr/>
          <a:lstStyle/>
          <a:p>
            <a:endParaRPr lang="it-IT" sz="2400">
              <a:solidFill>
                <a:srgbClr val="000000"/>
              </a:solidFill>
              <a:latin typeface="Thorndale"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2347913"/>
            <a:ext cx="8569325" cy="1620837"/>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3072115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661613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21550" y="282575"/>
            <a:ext cx="2192338" cy="66182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41363" y="282575"/>
            <a:ext cx="6427787" cy="66182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312037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755592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925" y="4857750"/>
            <a:ext cx="8567738" cy="15017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Tree>
    <p:extLst>
      <p:ext uri="{BB962C8B-B14F-4D97-AF65-F5344CB8AC3E}">
        <p14:creationId xmlns:p14="http://schemas.microsoft.com/office/powerpoint/2010/main" val="1078337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741363" y="1963738"/>
            <a:ext cx="4310062" cy="4937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203825" y="1963738"/>
            <a:ext cx="4310063" cy="4937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768533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825" y="303213"/>
            <a:ext cx="9072563" cy="1258887"/>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169113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2908360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43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825" y="301625"/>
            <a:ext cx="3316288" cy="127952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2520583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6438" y="5291138"/>
            <a:ext cx="6048375" cy="625475"/>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2292150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740879" y="282240"/>
            <a:ext cx="860796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it-IT"/>
          </a:p>
        </p:txBody>
      </p:sp>
      <p:sp>
        <p:nvSpPr>
          <p:cNvPr id="3" name="Segnaposto testo 2"/>
          <p:cNvSpPr txBox="1">
            <a:spLocks noGrp="1"/>
          </p:cNvSpPr>
          <p:nvPr>
            <p:ph type="body" idx="1"/>
          </p:nvPr>
        </p:nvSpPr>
        <p:spPr>
          <a:xfrm>
            <a:off x="740879" y="1963080"/>
            <a:ext cx="8772480" cy="4937039"/>
          </a:xfrm>
          <a:prstGeom prst="rect">
            <a:avLst/>
          </a:prstGeom>
          <a:noFill/>
          <a:ln>
            <a:noFill/>
          </a:ln>
        </p:spPr>
        <p:txBody>
          <a:bodyPr lIns="0" tIns="0" rIns="0" bIns="0"/>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ttangolo 3"/>
          <p:cNvSpPr/>
          <p:nvPr/>
        </p:nvSpPr>
        <p:spPr>
          <a:xfrm>
            <a:off x="725039" y="7076880"/>
            <a:ext cx="9354959" cy="96480"/>
          </a:xfrm>
          <a:prstGeom prst="rect">
            <a:avLst/>
          </a:prstGeom>
          <a:solidFill>
            <a:srgbClr val="FF9966"/>
          </a:solidFill>
          <a:ln>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5" name="Rettangolo 4"/>
          <p:cNvSpPr/>
          <p:nvPr/>
        </p:nvSpPr>
        <p:spPr>
          <a:xfrm>
            <a:off x="1987919" y="7289279"/>
            <a:ext cx="8092079" cy="96480"/>
          </a:xfrm>
          <a:prstGeom prst="rect">
            <a:avLst/>
          </a:prstGeom>
          <a:solidFill>
            <a:srgbClr val="FF9966"/>
          </a:solidFill>
          <a:ln>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hangingPunct="0">
        <a:tabLst/>
        <a:defRPr lang="it-IT" sz="2400" b="1" i="1" u="none" strike="noStrike">
          <a:ln>
            <a:noFill/>
          </a:ln>
          <a:solidFill>
            <a:srgbClr val="FF9966"/>
          </a:solidFill>
          <a:latin typeface="Albany" pitchFamily="34"/>
          <a:cs typeface="Tahoma" pitchFamily="2"/>
        </a:defRPr>
      </a:lvl1pPr>
    </p:titleStyle>
    <p:bodyStyle>
      <a:lvl1pPr marL="0" marR="0" indent="0" algn="l" rtl="0" hangingPunct="0">
        <a:spcBef>
          <a:spcPts val="0"/>
        </a:spcBef>
        <a:spcAft>
          <a:spcPts val="1417"/>
        </a:spcAft>
        <a:tabLst/>
        <a:defRPr lang="it-IT" sz="2400" b="0" i="0" u="none" strike="noStrike">
          <a:ln>
            <a:noFill/>
          </a:ln>
          <a:solidFill>
            <a:srgbClr val="E6E6E6"/>
          </a:solidFill>
          <a:latin typeface="Thorndale" pitchFamily="18"/>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name="page1">
    <p:bg>
      <p:bgPr>
        <a:solidFill>
          <a:srgbClr val="003366"/>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a:t>LEGGE DI STABILITA' </a:t>
            </a:r>
            <a:br>
              <a:rPr lang="it-IT" dirty="0"/>
            </a:br>
            <a:r>
              <a:rPr lang="it-IT" dirty="0"/>
              <a:t>TEMATICHE IMMOBILIARI</a:t>
            </a:r>
            <a:br>
              <a:rPr lang="it-IT" dirty="0"/>
            </a:br>
            <a:r>
              <a:rPr lang="it-IT" sz="2000" dirty="0"/>
              <a:t>Forlì, 6 aprile 2016</a:t>
            </a:r>
          </a:p>
        </p:txBody>
      </p:sp>
      <p:sp>
        <p:nvSpPr>
          <p:cNvPr id="3" name="Sottotitolo 2"/>
          <p:cNvSpPr txBox="1">
            <a:spLocks noGrp="1"/>
          </p:cNvSpPr>
          <p:nvPr>
            <p:ph type="subTitle" idx="4294967295"/>
          </p:nvPr>
        </p:nvSpPr>
        <p:spPr>
          <a:xfrm>
            <a:off x="575816" y="2051645"/>
            <a:ext cx="9145015" cy="4701158"/>
          </a:xfrm>
        </p:spPr>
        <p:txBody>
          <a:bodyPr wrap="square"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216000" algn="ctr"/>
            <a:r>
              <a:rPr lang="it-IT" sz="1600" dirty="0" smtClean="0">
                <a:solidFill>
                  <a:srgbClr val="FF8080"/>
                </a:solidFill>
              </a:rPr>
              <a:t>Anno di </a:t>
            </a:r>
            <a:r>
              <a:rPr lang="it-IT" sz="1600" dirty="0">
                <a:solidFill>
                  <a:srgbClr val="FF8080"/>
                </a:solidFill>
              </a:rPr>
              <a:t>grazia</a:t>
            </a:r>
            <a:r>
              <a:rPr lang="it-IT" sz="1600" dirty="0">
                <a:solidFill>
                  <a:srgbClr val="CCCCCC"/>
                </a:solidFill>
              </a:rPr>
              <a:t> per vendere la prima casa</a:t>
            </a:r>
          </a:p>
          <a:p>
            <a:pPr marL="216000" lvl="0" indent="-216000" algn="ctr"/>
            <a:r>
              <a:rPr lang="it-IT" sz="1600" dirty="0">
                <a:solidFill>
                  <a:srgbClr val="CCCCCC"/>
                </a:solidFill>
              </a:rPr>
              <a:t>Innalzamento dell'aliquota dell'</a:t>
            </a:r>
            <a:r>
              <a:rPr lang="it-IT" sz="1600" dirty="0">
                <a:solidFill>
                  <a:srgbClr val="FF8080"/>
                </a:solidFill>
              </a:rPr>
              <a:t>imposta di registro per i terreni agricoli</a:t>
            </a:r>
            <a:r>
              <a:rPr lang="it-IT" sz="1600" dirty="0">
                <a:solidFill>
                  <a:srgbClr val="CCCCCC"/>
                </a:solidFill>
              </a:rPr>
              <a:t> dal 12% al </a:t>
            </a:r>
            <a:r>
              <a:rPr lang="it-IT" sz="1600" dirty="0">
                <a:solidFill>
                  <a:srgbClr val="FF8080"/>
                </a:solidFill>
              </a:rPr>
              <a:t>15%</a:t>
            </a:r>
          </a:p>
          <a:p>
            <a:pPr marL="216000" lvl="0" indent="-216000" algn="ctr"/>
            <a:r>
              <a:rPr lang="it-IT" sz="1600" dirty="0">
                <a:solidFill>
                  <a:srgbClr val="CCCCCC"/>
                </a:solidFill>
              </a:rPr>
              <a:t>Estensione delle </a:t>
            </a:r>
            <a:r>
              <a:rPr lang="it-IT" sz="1600" dirty="0">
                <a:solidFill>
                  <a:srgbClr val="FF8080"/>
                </a:solidFill>
              </a:rPr>
              <a:t>agevolazioni PPC </a:t>
            </a:r>
            <a:r>
              <a:rPr lang="it-IT" sz="1600" dirty="0">
                <a:solidFill>
                  <a:srgbClr val="FFFFFF"/>
                </a:solidFill>
              </a:rPr>
              <a:t>a favore del </a:t>
            </a:r>
            <a:r>
              <a:rPr lang="it-IT" sz="1600" dirty="0">
                <a:solidFill>
                  <a:srgbClr val="FF8080"/>
                </a:solidFill>
              </a:rPr>
              <a:t>coniuge o dei parenti in linea retta</a:t>
            </a:r>
            <a:r>
              <a:rPr lang="it-IT" sz="1600" dirty="0">
                <a:solidFill>
                  <a:srgbClr val="CCCCCC"/>
                </a:solidFill>
              </a:rPr>
              <a:t> del coltivatore diretto</a:t>
            </a:r>
          </a:p>
          <a:p>
            <a:pPr marL="216000" lvl="0" indent="-216000" algn="ctr"/>
            <a:r>
              <a:rPr lang="it-IT" sz="1600" dirty="0">
                <a:solidFill>
                  <a:srgbClr val="CCCCCC"/>
                </a:solidFill>
              </a:rPr>
              <a:t>Disciplina del </a:t>
            </a:r>
            <a:r>
              <a:rPr lang="it-IT" sz="1600" dirty="0">
                <a:solidFill>
                  <a:srgbClr val="FF8080"/>
                </a:solidFill>
              </a:rPr>
              <a:t>leasing abitativo</a:t>
            </a:r>
          </a:p>
          <a:p>
            <a:pPr marL="216000" lvl="0" indent="-216000" algn="ctr"/>
            <a:r>
              <a:rPr lang="it-IT" sz="1600" dirty="0">
                <a:solidFill>
                  <a:srgbClr val="CCCCCC"/>
                </a:solidFill>
              </a:rPr>
              <a:t>Proroga al 31 dicembre 2016 delle detrazioni IRPEF per </a:t>
            </a:r>
            <a:r>
              <a:rPr lang="it-IT" sz="1600" dirty="0">
                <a:solidFill>
                  <a:srgbClr val="FF8080"/>
                </a:solidFill>
              </a:rPr>
              <a:t>interventi di efficienza energetica</a:t>
            </a:r>
          </a:p>
          <a:p>
            <a:pPr marL="216000" lvl="0" indent="-216000" algn="ctr"/>
            <a:r>
              <a:rPr lang="it-IT" sz="1600" dirty="0">
                <a:solidFill>
                  <a:srgbClr val="CCCCCC"/>
                </a:solidFill>
              </a:rPr>
              <a:t>Proroga al 31 dicembre 2016 </a:t>
            </a:r>
            <a:r>
              <a:rPr lang="it-IT" sz="1600" dirty="0">
                <a:solidFill>
                  <a:srgbClr val="FF8080"/>
                </a:solidFill>
              </a:rPr>
              <a:t>detrazione IRPEF al 50%</a:t>
            </a:r>
            <a:r>
              <a:rPr lang="it-IT" sz="1600" dirty="0">
                <a:solidFill>
                  <a:srgbClr val="CCCCCC"/>
                </a:solidFill>
              </a:rPr>
              <a:t> per ristrutturazione edilizia</a:t>
            </a:r>
          </a:p>
          <a:p>
            <a:pPr marL="216000" lvl="0" indent="-216000" algn="ctr"/>
            <a:r>
              <a:rPr lang="it-IT" sz="1600" dirty="0">
                <a:solidFill>
                  <a:srgbClr val="FF8080"/>
                </a:solidFill>
              </a:rPr>
              <a:t>Detrazione IRPEF del 50%</a:t>
            </a:r>
            <a:r>
              <a:rPr lang="it-IT" sz="1600" dirty="0">
                <a:solidFill>
                  <a:srgbClr val="CCCCCC"/>
                </a:solidFill>
              </a:rPr>
              <a:t> dell'IVA per acquisto da impresa di abitazione di classe energetica A o B</a:t>
            </a:r>
          </a:p>
          <a:p>
            <a:pPr marL="216000" lvl="0" indent="-216000" algn="ctr"/>
            <a:r>
              <a:rPr lang="it-IT" sz="1600" dirty="0">
                <a:solidFill>
                  <a:srgbClr val="FF8080"/>
                </a:solidFill>
              </a:rPr>
              <a:t>Assegnazione e cessione ai soci, trasformazione in società semplice</a:t>
            </a:r>
          </a:p>
          <a:p>
            <a:pPr marL="216000" lvl="0" indent="-216000" algn="ctr"/>
            <a:r>
              <a:rPr lang="it-IT" sz="1600" dirty="0">
                <a:solidFill>
                  <a:srgbClr val="CCCCCC"/>
                </a:solidFill>
              </a:rPr>
              <a:t>Rivalutazione costo di acquisto di partecipazioni e terreni ai fini della determinazione delle plusvalenze</a:t>
            </a:r>
          </a:p>
          <a:p>
            <a:pPr marL="216000" lvl="0" indent="-216000" algn="ctr"/>
            <a:r>
              <a:rPr lang="it-IT" sz="1600" dirty="0">
                <a:solidFill>
                  <a:srgbClr val="CCCCCC"/>
                </a:solidFill>
              </a:rPr>
              <a:t>Innalzamento </a:t>
            </a:r>
            <a:r>
              <a:rPr lang="it-IT" sz="1600" dirty="0">
                <a:solidFill>
                  <a:srgbClr val="FF8080"/>
                </a:solidFill>
              </a:rPr>
              <a:t>soglia del contante</a:t>
            </a:r>
            <a:r>
              <a:rPr lang="it-IT" sz="1600" dirty="0">
                <a:solidFill>
                  <a:srgbClr val="CCCCCC"/>
                </a:solidFill>
              </a:rPr>
              <a:t> a 2.999,99 euro</a:t>
            </a:r>
          </a:p>
          <a:p>
            <a:pPr marL="216000" lvl="0" indent="-216000" algn="ctr"/>
            <a:endParaRPr lang="it-IT" dirty="0">
              <a:solidFill>
                <a:srgbClr val="CCCCCC"/>
              </a:solidFill>
            </a:endParaRP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name="page10">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a:t>INADEMPIMENTO DELL'UTILIZZATORE</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800" dirty="0">
                <a:solidFill>
                  <a:srgbClr val="669966"/>
                </a:solidFill>
              </a:rPr>
              <a:t>L. 28-12-2015 n. 208 art. 1, comma 78</a:t>
            </a:r>
          </a:p>
          <a:p>
            <a:pPr lvl="0"/>
            <a:r>
              <a:rPr lang="it-IT" dirty="0"/>
              <a:t>In caso di risoluzione del contratto di locazione finanziaria per </a:t>
            </a:r>
            <a:r>
              <a:rPr lang="it-IT" dirty="0">
                <a:solidFill>
                  <a:srgbClr val="FF8080"/>
                </a:solidFill>
              </a:rPr>
              <a:t>inadempimento dell'utilizzatore</a:t>
            </a:r>
            <a:r>
              <a:rPr lang="it-IT" dirty="0"/>
              <a:t>, il concedente ha diritto alla </a:t>
            </a:r>
            <a:r>
              <a:rPr lang="it-IT" dirty="0">
                <a:solidFill>
                  <a:srgbClr val="FF8080"/>
                </a:solidFill>
              </a:rPr>
              <a:t>restituzione del bene</a:t>
            </a:r>
            <a:r>
              <a:rPr lang="it-IT" dirty="0"/>
              <a:t> ed è tenuto a </a:t>
            </a:r>
            <a:r>
              <a:rPr lang="it-IT" dirty="0">
                <a:solidFill>
                  <a:srgbClr val="FF8080"/>
                </a:solidFill>
              </a:rPr>
              <a:t>corrispondere all'utilizzatore quanto ricavato dalla vendita o da altra collocazione del bene avvenute a valori di mercato</a:t>
            </a:r>
            <a:r>
              <a:rPr lang="it-IT" dirty="0"/>
              <a:t>, </a:t>
            </a:r>
            <a:r>
              <a:rPr lang="it-IT" dirty="0">
                <a:solidFill>
                  <a:srgbClr val="FFFF00"/>
                </a:solidFill>
              </a:rPr>
              <a:t>dedotta la somma dei canoni scaduti e non pagati fino alla data della risoluzione, dei canoni a scadere attualizzati e del prezzo pattuito per l'esercizio dell'opzione finale di acquisto</a:t>
            </a:r>
            <a:r>
              <a:rPr lang="it-IT" dirty="0"/>
              <a:t>. </a:t>
            </a:r>
            <a:r>
              <a:rPr lang="it-IT" dirty="0">
                <a:solidFill>
                  <a:srgbClr val="FF6600"/>
                </a:solidFill>
              </a:rPr>
              <a:t>L'eventuale differenza negativa è corrisposta dall'utilizzatore al concedente</a:t>
            </a:r>
            <a:r>
              <a:rPr lang="it-IT" dirty="0"/>
              <a:t>. Nelle attività di vendita e ricollocazione del bene, di cui al periodo precedente, la banca o l'intermediario finanziario deve attenersi a criteri di trasparenza e pubblicità nei confronti dell'utilizzatore.</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name="page11">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a:t>DETRAZIONI FISCALI</a:t>
            </a:r>
            <a:br>
              <a:rPr lang="it-IT" dirty="0"/>
            </a:br>
            <a:r>
              <a:rPr lang="it-IT" sz="2000" dirty="0"/>
              <a:t>dal 1° gennaio 2016 al 31 dicembre 2020</a:t>
            </a:r>
            <a:r>
              <a:rPr lang="it-IT" dirty="0"/>
              <a:t/>
            </a:r>
            <a:br>
              <a:rPr lang="it-IT" dirty="0"/>
            </a:br>
            <a:endParaRPr lang="it-IT" dirty="0"/>
          </a:p>
        </p:txBody>
      </p:sp>
      <p:sp>
        <p:nvSpPr>
          <p:cNvPr id="3" name="Sottotitolo 2"/>
          <p:cNvSpPr txBox="1">
            <a:spLocks noGrp="1"/>
          </p:cNvSpPr>
          <p:nvPr>
            <p:ph type="subTitle" idx="4294967295"/>
          </p:nvPr>
        </p:nvSpPr>
        <p:spPr>
          <a:xfrm>
            <a:off x="647824" y="552901"/>
            <a:ext cx="8701015" cy="6068328"/>
          </a:xfrm>
        </p:spPr>
        <p:txBody>
          <a:bodyPr wrap="square"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buNone/>
            </a:pPr>
            <a:endParaRPr lang="it-IT" dirty="0">
              <a:solidFill>
                <a:srgbClr val="CCCCCC"/>
              </a:solidFill>
            </a:endParaRPr>
          </a:p>
          <a:p>
            <a:pPr marL="0" lvl="0" indent="0"/>
            <a:endParaRPr lang="it-IT" dirty="0" smtClean="0">
              <a:solidFill>
                <a:srgbClr val="CCCCCC"/>
              </a:solidFill>
            </a:endParaRPr>
          </a:p>
          <a:p>
            <a:pPr marL="0" lvl="0" indent="0"/>
            <a:r>
              <a:rPr lang="it-IT" dirty="0" smtClean="0">
                <a:solidFill>
                  <a:srgbClr val="CCCCCC"/>
                </a:solidFill>
              </a:rPr>
              <a:t>Utilizzatore </a:t>
            </a:r>
            <a:r>
              <a:rPr lang="it-IT" dirty="0">
                <a:solidFill>
                  <a:srgbClr val="CCCCCC"/>
                </a:solidFill>
              </a:rPr>
              <a:t>di </a:t>
            </a:r>
            <a:r>
              <a:rPr lang="it-IT" dirty="0">
                <a:solidFill>
                  <a:srgbClr val="FF8080"/>
                </a:solidFill>
              </a:rPr>
              <a:t>età inferiore a 35 anni</a:t>
            </a:r>
            <a:r>
              <a:rPr lang="it-IT" dirty="0">
                <a:solidFill>
                  <a:srgbClr val="CCCCCC"/>
                </a:solidFill>
              </a:rPr>
              <a:t>, con un </a:t>
            </a:r>
            <a:r>
              <a:rPr lang="it-IT" dirty="0">
                <a:solidFill>
                  <a:srgbClr val="FF6600"/>
                </a:solidFill>
              </a:rPr>
              <a:t>reddito complessivo non superiore a 55 mila euro</a:t>
            </a:r>
            <a:r>
              <a:rPr lang="it-IT" dirty="0">
                <a:solidFill>
                  <a:srgbClr val="FF8080"/>
                </a:solidFill>
              </a:rPr>
              <a:t> </a:t>
            </a:r>
            <a:r>
              <a:rPr lang="it-IT" dirty="0">
                <a:solidFill>
                  <a:srgbClr val="FFFFFF"/>
                </a:solidFill>
              </a:rPr>
              <a:t>e</a:t>
            </a:r>
            <a:r>
              <a:rPr lang="it-IT" dirty="0">
                <a:solidFill>
                  <a:srgbClr val="FF8080"/>
                </a:solidFill>
              </a:rPr>
              <a:t> </a:t>
            </a:r>
            <a:r>
              <a:rPr lang="it-IT" dirty="0">
                <a:solidFill>
                  <a:srgbClr val="339966"/>
                </a:solidFill>
              </a:rPr>
              <a:t>non titolare di altre abitazioni</a:t>
            </a:r>
          </a:p>
          <a:p>
            <a:pPr marL="0" lvl="0" indent="0"/>
            <a:r>
              <a:rPr lang="it-IT" dirty="0">
                <a:solidFill>
                  <a:srgbClr val="CCCCCC"/>
                </a:solidFill>
              </a:rPr>
              <a:t>detrazione IRPEF pari al </a:t>
            </a:r>
            <a:r>
              <a:rPr lang="it-IT" dirty="0">
                <a:solidFill>
                  <a:srgbClr val="FF8080"/>
                </a:solidFill>
              </a:rPr>
              <a:t>19% </a:t>
            </a:r>
            <a:r>
              <a:rPr lang="it-IT" dirty="0">
                <a:solidFill>
                  <a:srgbClr val="CCCCCC"/>
                </a:solidFill>
              </a:rPr>
              <a:t>dei </a:t>
            </a:r>
            <a:r>
              <a:rPr lang="it-IT" dirty="0">
                <a:solidFill>
                  <a:srgbClr val="339966"/>
                </a:solidFill>
              </a:rPr>
              <a:t>canoni e relativi oneri accessori</a:t>
            </a:r>
            <a:r>
              <a:rPr lang="it-IT" dirty="0">
                <a:solidFill>
                  <a:srgbClr val="CCCCCC"/>
                </a:solidFill>
              </a:rPr>
              <a:t> derivanti dalla locazione finanziaria per un importo non superiore a </a:t>
            </a:r>
            <a:r>
              <a:rPr lang="it-IT" dirty="0">
                <a:solidFill>
                  <a:srgbClr val="FFFF00"/>
                </a:solidFill>
              </a:rPr>
              <a:t>8,000 euro</a:t>
            </a:r>
            <a:r>
              <a:rPr lang="it-IT" dirty="0">
                <a:solidFill>
                  <a:srgbClr val="FF0000"/>
                </a:solidFill>
              </a:rPr>
              <a:t> </a:t>
            </a:r>
            <a:r>
              <a:rPr lang="it-IT" dirty="0">
                <a:solidFill>
                  <a:srgbClr val="FFFFFF"/>
                </a:solidFill>
              </a:rPr>
              <a:t>[massimo detrazione annua euro 1.520]</a:t>
            </a:r>
            <a:r>
              <a:rPr lang="it-IT" dirty="0">
                <a:solidFill>
                  <a:srgbClr val="CCCCCC"/>
                </a:solidFill>
              </a:rPr>
              <a:t>, a condizione che l'immobile sia adibito ad abitazione principale entro un anno dalla consegna;</a:t>
            </a:r>
          </a:p>
          <a:p>
            <a:pPr marL="0" lvl="0" indent="0"/>
            <a:r>
              <a:rPr lang="it-IT" dirty="0" smtClean="0">
                <a:solidFill>
                  <a:srgbClr val="CCCCCC"/>
                </a:solidFill>
              </a:rPr>
              <a:t>Detrazione </a:t>
            </a:r>
            <a:r>
              <a:rPr lang="it-IT" dirty="0">
                <a:solidFill>
                  <a:srgbClr val="CCCCCC"/>
                </a:solidFill>
              </a:rPr>
              <a:t>IRPEF del </a:t>
            </a:r>
            <a:r>
              <a:rPr lang="it-IT" dirty="0">
                <a:solidFill>
                  <a:srgbClr val="FF8080"/>
                </a:solidFill>
              </a:rPr>
              <a:t>19%</a:t>
            </a:r>
            <a:r>
              <a:rPr lang="it-IT" dirty="0">
                <a:solidFill>
                  <a:srgbClr val="CCCCCC"/>
                </a:solidFill>
              </a:rPr>
              <a:t> relativa al </a:t>
            </a:r>
            <a:r>
              <a:rPr lang="it-IT" dirty="0">
                <a:solidFill>
                  <a:srgbClr val="339966"/>
                </a:solidFill>
              </a:rPr>
              <a:t>costo di acquisto</a:t>
            </a:r>
            <a:r>
              <a:rPr lang="it-IT" dirty="0">
                <a:solidFill>
                  <a:srgbClr val="CCCCCC"/>
                </a:solidFill>
              </a:rPr>
              <a:t> a fronte dell'esercizio dell'opzione finale per un importo non superiore a  </a:t>
            </a:r>
            <a:r>
              <a:rPr lang="it-IT" dirty="0">
                <a:solidFill>
                  <a:srgbClr val="FFFF00"/>
                </a:solidFill>
              </a:rPr>
              <a:t>20,000 euro</a:t>
            </a:r>
            <a:r>
              <a:rPr lang="it-IT" dirty="0">
                <a:solidFill>
                  <a:srgbClr val="FF0000"/>
                </a:solidFill>
              </a:rPr>
              <a:t> </a:t>
            </a:r>
            <a:r>
              <a:rPr lang="it-IT" dirty="0">
                <a:solidFill>
                  <a:srgbClr val="FFFFFF"/>
                </a:solidFill>
              </a:rPr>
              <a:t>[massimo detrazione euro 3.800];</a:t>
            </a:r>
          </a:p>
          <a:p>
            <a:pPr marL="0" lvl="0" indent="0"/>
            <a:r>
              <a:rPr lang="it-IT" dirty="0" smtClean="0">
                <a:solidFill>
                  <a:srgbClr val="CCCCCC"/>
                </a:solidFill>
              </a:rPr>
              <a:t>Per </a:t>
            </a:r>
            <a:r>
              <a:rPr lang="it-IT" dirty="0">
                <a:solidFill>
                  <a:srgbClr val="CCCCCC"/>
                </a:solidFill>
              </a:rPr>
              <a:t>soggetti </a:t>
            </a:r>
            <a:r>
              <a:rPr lang="it-IT" dirty="0">
                <a:solidFill>
                  <a:srgbClr val="FF8080"/>
                </a:solidFill>
              </a:rPr>
              <a:t>dai 35 anni di età in avanti </a:t>
            </a:r>
            <a:r>
              <a:rPr lang="it-IT" dirty="0">
                <a:solidFill>
                  <a:srgbClr val="CCCCCC"/>
                </a:solidFill>
              </a:rPr>
              <a:t>le stesse detrazioni sono riconosciute per </a:t>
            </a:r>
            <a:r>
              <a:rPr lang="it-IT" dirty="0">
                <a:solidFill>
                  <a:srgbClr val="FFFF00"/>
                </a:solidFill>
              </a:rPr>
              <a:t>importi non superiori alla metà</a:t>
            </a:r>
            <a:r>
              <a:rPr lang="it-IT" dirty="0">
                <a:solidFill>
                  <a:srgbClr val="CCCCCC"/>
                </a:solidFill>
              </a:rPr>
              <a:t> di quelli sopra indicati.</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name="page12">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a:t>CONFRONTO CON DETRAZIONE IRPEF MUTUI</a:t>
            </a:r>
          </a:p>
        </p:txBody>
      </p:sp>
      <p:sp>
        <p:nvSpPr>
          <p:cNvPr id="3" name="CasellaDiTesto 2"/>
          <p:cNvSpPr txBox="1"/>
          <p:nvPr/>
        </p:nvSpPr>
        <p:spPr>
          <a:xfrm>
            <a:off x="1079872" y="1259556"/>
            <a:ext cx="8357040" cy="4943603"/>
          </a:xfrm>
          <a:prstGeom prst="rect">
            <a:avLst/>
          </a:prstGeom>
          <a:noFill/>
          <a:ln>
            <a:noFill/>
          </a:ln>
        </p:spPr>
        <p:txBody>
          <a:bodyPr vert="horz" wrap="none" lIns="90000" tIns="45000" rIns="90000" bIns="45000" anchorCtr="0" compatLnSpc="0"/>
          <a:lstStyle/>
          <a:p>
            <a:pPr marL="0" marR="0" lvl="0" indent="0" algn="l" rtl="0" hangingPunct="0">
              <a:lnSpc>
                <a:spcPct val="100000"/>
              </a:lnSpc>
              <a:spcBef>
                <a:spcPts val="0"/>
              </a:spcBef>
              <a:spcAft>
                <a:spcPts val="0"/>
              </a:spcAft>
              <a:buNone/>
              <a:tabLst/>
            </a:pPr>
            <a:endParaRPr lang="it-IT" sz="1400" b="0" i="0" u="none" strike="noStrike" kern="1200" dirty="0" smtClean="0">
              <a:ln>
                <a:noFill/>
              </a:ln>
              <a:solidFill>
                <a:schemeClr val="bg1"/>
              </a:solidFill>
              <a:latin typeface="Thorndale"/>
              <a:ea typeface="Microsoft YaHei" pitchFamily="2"/>
              <a:cs typeface="Arial" pitchFamily="2"/>
            </a:endParaRPr>
          </a:p>
          <a:p>
            <a:pPr marL="0" marR="0" lvl="0" indent="0" algn="l" rtl="0" hangingPunct="0">
              <a:lnSpc>
                <a:spcPct val="100000"/>
              </a:lnSpc>
              <a:spcBef>
                <a:spcPts val="0"/>
              </a:spcBef>
              <a:spcAft>
                <a:spcPts val="0"/>
              </a:spcAft>
              <a:buNone/>
              <a:tabLst/>
            </a:pPr>
            <a:endParaRPr lang="it-IT" sz="1400" dirty="0">
              <a:solidFill>
                <a:schemeClr val="bg1"/>
              </a:solidFill>
              <a:latin typeface="Thorndale"/>
              <a:ea typeface="Microsoft YaHei" pitchFamily="2"/>
              <a:cs typeface="Arial" pitchFamily="2"/>
            </a:endParaRPr>
          </a:p>
          <a:p>
            <a:pPr marL="0" marR="0" lvl="0" indent="0" algn="l" rtl="0" hangingPunct="0">
              <a:lnSpc>
                <a:spcPct val="100000"/>
              </a:lnSpc>
              <a:spcBef>
                <a:spcPts val="0"/>
              </a:spcBef>
              <a:spcAft>
                <a:spcPts val="0"/>
              </a:spcAft>
              <a:buNone/>
              <a:tabLst/>
            </a:pPr>
            <a:endParaRPr lang="it-IT" sz="1400" b="0" i="0" u="none" strike="noStrike" kern="1200" dirty="0" smtClean="0">
              <a:ln>
                <a:noFill/>
              </a:ln>
              <a:solidFill>
                <a:schemeClr val="bg1"/>
              </a:solidFill>
              <a:latin typeface="Thorndale"/>
              <a:ea typeface="Microsoft YaHei" pitchFamily="2"/>
              <a:cs typeface="Arial" pitchFamily="2"/>
            </a:endParaRPr>
          </a:p>
          <a:p>
            <a:pPr marL="0" marR="0" lvl="0" indent="0" algn="l" rtl="0" hangingPunct="0">
              <a:lnSpc>
                <a:spcPct val="100000"/>
              </a:lnSpc>
              <a:spcBef>
                <a:spcPts val="0"/>
              </a:spcBef>
              <a:spcAft>
                <a:spcPts val="0"/>
              </a:spcAft>
              <a:buNone/>
              <a:tabLst/>
            </a:pPr>
            <a:endParaRPr lang="it-IT" sz="1400" dirty="0">
              <a:solidFill>
                <a:schemeClr val="bg1"/>
              </a:solidFill>
              <a:latin typeface="Thorndale"/>
              <a:ea typeface="Microsoft YaHei" pitchFamily="2"/>
              <a:cs typeface="Arial" pitchFamily="2"/>
            </a:endParaRPr>
          </a:p>
          <a:p>
            <a:pPr marL="0" marR="0" lvl="0" indent="0" algn="l" rtl="0" hangingPunct="0">
              <a:lnSpc>
                <a:spcPct val="100000"/>
              </a:lnSpc>
              <a:spcBef>
                <a:spcPts val="0"/>
              </a:spcBef>
              <a:spcAft>
                <a:spcPts val="0"/>
              </a:spcAft>
              <a:buNone/>
              <a:tabLst/>
            </a:pPr>
            <a:r>
              <a:rPr lang="it-IT" sz="2000" b="0" i="0" u="none" strike="noStrike" kern="1200" dirty="0" smtClean="0">
                <a:ln>
                  <a:noFill/>
                </a:ln>
                <a:solidFill>
                  <a:schemeClr val="accent2">
                    <a:lumMod val="60000"/>
                    <a:lumOff val="40000"/>
                  </a:schemeClr>
                </a:solidFill>
                <a:latin typeface="Thorndale"/>
                <a:ea typeface="Microsoft YaHei" pitchFamily="2"/>
                <a:cs typeface="Arial" pitchFamily="2"/>
              </a:rPr>
              <a:t>.Mutui per la costruzione o la ristrutturazione dell’abitazione principale</a:t>
            </a:r>
          </a:p>
          <a:p>
            <a:pPr marL="0" marR="0" lvl="0" indent="0" algn="l" rtl="0" hangingPunct="0">
              <a:lnSpc>
                <a:spcPct val="100000"/>
              </a:lnSpc>
              <a:spcBef>
                <a:spcPts val="0"/>
              </a:spcBef>
              <a:spcAft>
                <a:spcPts val="0"/>
              </a:spcAft>
              <a:buNone/>
              <a:tabLst/>
            </a:pPr>
            <a:r>
              <a:rPr lang="it-IT" sz="2000" b="0" i="0" u="none" strike="noStrike" kern="1200" dirty="0" smtClean="0">
                <a:ln>
                  <a:noFill/>
                </a:ln>
                <a:solidFill>
                  <a:schemeClr val="bg1"/>
                </a:solidFill>
                <a:latin typeface="Thorndale"/>
                <a:ea typeface="Microsoft YaHei" pitchFamily="2"/>
                <a:cs typeface="Arial" pitchFamily="2"/>
              </a:rPr>
              <a:t>L’importo </a:t>
            </a:r>
            <a:r>
              <a:rPr lang="it-IT" sz="2000" b="0" i="0" u="none" strike="noStrike" kern="1200" dirty="0">
                <a:ln>
                  <a:noFill/>
                </a:ln>
                <a:solidFill>
                  <a:schemeClr val="bg1"/>
                </a:solidFill>
                <a:latin typeface="Thorndale"/>
                <a:ea typeface="Microsoft YaHei" pitchFamily="2"/>
                <a:cs typeface="Arial" pitchFamily="2"/>
              </a:rPr>
              <a:t>massimo sul quale va calcolata la detrazione del 19% degli </a:t>
            </a:r>
            <a:r>
              <a:rPr lang="it-IT" sz="2000" b="0" i="0" u="none" strike="noStrike" kern="1200" dirty="0" smtClean="0">
                <a:ln>
                  <a:noFill/>
                </a:ln>
                <a:solidFill>
                  <a:schemeClr val="bg1"/>
                </a:solidFill>
                <a:latin typeface="Thorndale"/>
                <a:ea typeface="Microsoft YaHei" pitchFamily="2"/>
                <a:cs typeface="Arial" pitchFamily="2"/>
              </a:rPr>
              <a:t>interessi</a:t>
            </a:r>
          </a:p>
          <a:p>
            <a:pPr marL="0" marR="0" lvl="0" indent="0" algn="l" rtl="0" hangingPunct="0">
              <a:lnSpc>
                <a:spcPct val="100000"/>
              </a:lnSpc>
              <a:spcBef>
                <a:spcPts val="0"/>
              </a:spcBef>
              <a:spcAft>
                <a:spcPts val="0"/>
              </a:spcAft>
              <a:buNone/>
              <a:tabLst/>
            </a:pPr>
            <a:r>
              <a:rPr lang="it-IT" sz="2000" b="0" i="0" u="none" strike="noStrike" kern="1200" dirty="0" smtClean="0">
                <a:ln>
                  <a:noFill/>
                </a:ln>
                <a:solidFill>
                  <a:schemeClr val="bg1"/>
                </a:solidFill>
                <a:latin typeface="Thorndale"/>
                <a:ea typeface="Microsoft YaHei" pitchFamily="2"/>
                <a:cs typeface="Arial" pitchFamily="2"/>
              </a:rPr>
              <a:t>passivi </a:t>
            </a:r>
            <a:r>
              <a:rPr lang="it-IT" sz="2000" b="0" i="0" u="none" strike="noStrike" kern="1200" dirty="0">
                <a:ln>
                  <a:noFill/>
                </a:ln>
                <a:solidFill>
                  <a:schemeClr val="bg1"/>
                </a:solidFill>
                <a:latin typeface="Thorndale"/>
                <a:ea typeface="Microsoft YaHei" pitchFamily="2"/>
                <a:cs typeface="Arial" pitchFamily="2"/>
              </a:rPr>
              <a:t>è pari </a:t>
            </a:r>
            <a:r>
              <a:rPr lang="it-IT" sz="2000" b="0" i="0" u="none" strike="noStrike" kern="1200" dirty="0" smtClean="0">
                <a:ln>
                  <a:noFill/>
                </a:ln>
                <a:solidFill>
                  <a:schemeClr val="bg1"/>
                </a:solidFill>
                <a:latin typeface="Thorndale"/>
                <a:ea typeface="Microsoft YaHei" pitchFamily="2"/>
                <a:cs typeface="Arial" pitchFamily="2"/>
              </a:rPr>
              <a:t>a </a:t>
            </a:r>
            <a:r>
              <a:rPr lang="it-IT" sz="2000" dirty="0">
                <a:solidFill>
                  <a:srgbClr val="FF0000"/>
                </a:solidFill>
                <a:latin typeface="Thorndale"/>
                <a:ea typeface="Microsoft YaHei" pitchFamily="2"/>
                <a:cs typeface="Arial" pitchFamily="2"/>
              </a:rPr>
              <a:t>2.582,28 euro </a:t>
            </a:r>
            <a:r>
              <a:rPr lang="it-IT" sz="2000" b="0" i="0" u="none" strike="noStrike" kern="1200" dirty="0" smtClean="0">
                <a:ln>
                  <a:noFill/>
                </a:ln>
                <a:solidFill>
                  <a:schemeClr val="bg1"/>
                </a:solidFill>
                <a:latin typeface="Thorndale"/>
                <a:ea typeface="Microsoft YaHei" pitchFamily="2"/>
                <a:cs typeface="Arial" pitchFamily="2"/>
              </a:rPr>
              <a:t>complessivi </a:t>
            </a:r>
            <a:r>
              <a:rPr lang="it-IT" sz="2000" b="0" i="0" u="none" strike="noStrike" kern="1200" dirty="0">
                <a:ln>
                  <a:noFill/>
                </a:ln>
                <a:solidFill>
                  <a:schemeClr val="bg1"/>
                </a:solidFill>
                <a:latin typeface="Thorndale"/>
                <a:ea typeface="Microsoft YaHei" pitchFamily="2"/>
                <a:cs typeface="Arial" pitchFamily="2"/>
              </a:rPr>
              <a:t>per ciascun anno d’imposta.</a:t>
            </a:r>
          </a:p>
          <a:p>
            <a:pPr marL="0" marR="0" lvl="0" indent="0" rtl="0" hangingPunct="0">
              <a:lnSpc>
                <a:spcPct val="100000"/>
              </a:lnSpc>
              <a:spcBef>
                <a:spcPts val="0"/>
              </a:spcBef>
              <a:spcAft>
                <a:spcPts val="0"/>
              </a:spcAft>
              <a:buNone/>
              <a:tabLst/>
            </a:pPr>
            <a:endParaRPr lang="it-IT" sz="2000" b="0" i="0" u="none" strike="noStrike" kern="1200" dirty="0">
              <a:ln>
                <a:noFill/>
              </a:ln>
              <a:latin typeface="Thorndale"/>
              <a:ea typeface="Microsoft YaHei" pitchFamily="2"/>
              <a:cs typeface="Arial" pitchFamily="2"/>
            </a:endParaRPr>
          </a:p>
          <a:p>
            <a:pPr marL="0" marR="0" lvl="0" indent="0" rtl="0" hangingPunct="0">
              <a:lnSpc>
                <a:spcPct val="100000"/>
              </a:lnSpc>
              <a:spcBef>
                <a:spcPts val="0"/>
              </a:spcBef>
              <a:spcAft>
                <a:spcPts val="0"/>
              </a:spcAft>
              <a:buSzPct val="45000"/>
              <a:tabLst/>
            </a:pPr>
            <a:r>
              <a:rPr lang="it-IT" sz="2000" b="0" i="0" u="none" strike="noStrike" kern="1200" dirty="0" smtClean="0">
                <a:ln>
                  <a:noFill/>
                </a:ln>
                <a:solidFill>
                  <a:schemeClr val="accent2">
                    <a:lumMod val="60000"/>
                    <a:lumOff val="40000"/>
                  </a:schemeClr>
                </a:solidFill>
                <a:latin typeface="Thorndale"/>
                <a:ea typeface="Microsoft YaHei" pitchFamily="2"/>
                <a:cs typeface="Arial" pitchFamily="2"/>
              </a:rPr>
              <a:t>.Mutui </a:t>
            </a:r>
            <a:r>
              <a:rPr lang="it-IT" sz="2000" b="0" i="0" u="none" strike="noStrike" kern="1200" dirty="0">
                <a:ln>
                  <a:noFill/>
                </a:ln>
                <a:solidFill>
                  <a:schemeClr val="accent2">
                    <a:lumMod val="60000"/>
                    <a:lumOff val="40000"/>
                  </a:schemeClr>
                </a:solidFill>
                <a:latin typeface="Thorndale"/>
                <a:ea typeface="Microsoft YaHei" pitchFamily="2"/>
                <a:cs typeface="Arial" pitchFamily="2"/>
              </a:rPr>
              <a:t>per l’acquisto dell'abitazione principale</a:t>
            </a:r>
          </a:p>
          <a:p>
            <a:pPr marL="0" marR="0" lvl="0" indent="0" rtl="0" hangingPunct="0">
              <a:lnSpc>
                <a:spcPct val="100000"/>
              </a:lnSpc>
              <a:spcBef>
                <a:spcPts val="0"/>
              </a:spcBef>
              <a:spcAft>
                <a:spcPts val="0"/>
              </a:spcAft>
              <a:buNone/>
              <a:tabLst/>
            </a:pPr>
            <a:r>
              <a:rPr lang="it-IT" sz="2000" b="0" i="0" u="none" strike="noStrike" kern="1200" dirty="0">
                <a:ln>
                  <a:noFill/>
                </a:ln>
                <a:solidFill>
                  <a:srgbClr val="FFFFFF"/>
                </a:solidFill>
                <a:latin typeface="Thorndale"/>
                <a:ea typeface="Microsoft YaHei" pitchFamily="2"/>
                <a:cs typeface="Arial" pitchFamily="2"/>
              </a:rPr>
              <a:t>L’importo massimo sul quale va calcolata la detrazione del 19% degli </a:t>
            </a:r>
            <a:r>
              <a:rPr lang="it-IT" sz="2000" b="0" i="0" u="none" strike="noStrike" kern="1200" dirty="0" smtClean="0">
                <a:ln>
                  <a:noFill/>
                </a:ln>
                <a:solidFill>
                  <a:srgbClr val="FFFFFF"/>
                </a:solidFill>
                <a:latin typeface="Thorndale"/>
                <a:ea typeface="Microsoft YaHei" pitchFamily="2"/>
                <a:cs typeface="Arial" pitchFamily="2"/>
              </a:rPr>
              <a:t>interessi</a:t>
            </a:r>
          </a:p>
          <a:p>
            <a:pPr marL="0" marR="0" lvl="0" indent="0" rtl="0" hangingPunct="0">
              <a:lnSpc>
                <a:spcPct val="100000"/>
              </a:lnSpc>
              <a:spcBef>
                <a:spcPts val="0"/>
              </a:spcBef>
              <a:spcAft>
                <a:spcPts val="0"/>
              </a:spcAft>
              <a:buNone/>
              <a:tabLst/>
            </a:pPr>
            <a:r>
              <a:rPr lang="it-IT" sz="2000" b="0" i="0" u="none" strike="noStrike" kern="1200" dirty="0" smtClean="0">
                <a:ln>
                  <a:noFill/>
                </a:ln>
                <a:solidFill>
                  <a:srgbClr val="FFFFFF"/>
                </a:solidFill>
                <a:latin typeface="Thorndale"/>
                <a:ea typeface="Microsoft YaHei" pitchFamily="2"/>
                <a:cs typeface="Arial" pitchFamily="2"/>
              </a:rPr>
              <a:t>passivi </a:t>
            </a:r>
            <a:r>
              <a:rPr lang="it-IT" sz="2000" b="0" i="0" u="none" strike="noStrike" kern="1200" dirty="0">
                <a:ln>
                  <a:noFill/>
                </a:ln>
                <a:solidFill>
                  <a:srgbClr val="FFFFFF"/>
                </a:solidFill>
                <a:latin typeface="Thorndale"/>
                <a:ea typeface="Microsoft YaHei" pitchFamily="2"/>
                <a:cs typeface="Arial" pitchFamily="2"/>
              </a:rPr>
              <a:t>è </a:t>
            </a:r>
            <a:r>
              <a:rPr lang="it-IT" sz="2000" b="0" i="0" u="none" strike="noStrike" kern="1200" dirty="0" smtClean="0">
                <a:ln>
                  <a:noFill/>
                </a:ln>
                <a:solidFill>
                  <a:srgbClr val="FFFFFF"/>
                </a:solidFill>
                <a:latin typeface="Thorndale"/>
                <a:ea typeface="Microsoft YaHei" pitchFamily="2"/>
                <a:cs typeface="Arial" pitchFamily="2"/>
              </a:rPr>
              <a:t>pari a </a:t>
            </a:r>
            <a:r>
              <a:rPr lang="it-IT" sz="2000" b="0" i="0" u="none" strike="noStrike" kern="1200" dirty="0">
                <a:ln>
                  <a:noFill/>
                </a:ln>
                <a:solidFill>
                  <a:srgbClr val="FF0000"/>
                </a:solidFill>
                <a:latin typeface="Thorndale"/>
                <a:ea typeface="Microsoft YaHei" pitchFamily="2"/>
                <a:cs typeface="Arial" pitchFamily="2"/>
              </a:rPr>
              <a:t>4.000 euro</a:t>
            </a:r>
            <a:r>
              <a:rPr lang="it-IT" sz="2000" b="0" i="0" u="none" strike="noStrike" kern="1200" dirty="0">
                <a:ln>
                  <a:noFill/>
                </a:ln>
                <a:solidFill>
                  <a:srgbClr val="FFFFFF"/>
                </a:solidFill>
                <a:latin typeface="Thorndale"/>
                <a:ea typeface="Microsoft YaHei" pitchFamily="2"/>
                <a:cs typeface="Arial" pitchFamily="2"/>
              </a:rPr>
              <a:t> complessivi per ciascun anno d’imposta</a:t>
            </a:r>
            <a:r>
              <a:rPr lang="it-IT" sz="2400" b="0" i="0" u="none" strike="noStrike" kern="1200" dirty="0" smtClean="0">
                <a:ln>
                  <a:noFill/>
                </a:ln>
                <a:solidFill>
                  <a:srgbClr val="FFFFFF"/>
                </a:solidFill>
                <a:latin typeface="Thorndale"/>
                <a:ea typeface="Microsoft YaHei" pitchFamily="2"/>
                <a:cs typeface="Arial" pitchFamily="2"/>
              </a:rPr>
              <a:t>.</a:t>
            </a:r>
            <a:endParaRPr lang="it-IT" sz="2400" b="0" i="0" u="none" strike="noStrike" kern="1200" dirty="0">
              <a:ln>
                <a:noFill/>
              </a:ln>
              <a:solidFill>
                <a:srgbClr val="FFFFFF"/>
              </a:solidFill>
              <a:latin typeface="Thorndale"/>
              <a:ea typeface="Microsoft YaHei" pitchFamily="2"/>
              <a:cs typeface="Arial" pitchFamily="2"/>
            </a:endParaRP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name="page1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a:t>LA CESSIONE DEL CONTRATTO DI LOCAZIONE FINANZIARIA</a:t>
            </a:r>
          </a:p>
        </p:txBody>
      </p:sp>
      <p:sp>
        <p:nvSpPr>
          <p:cNvPr id="3" name="Segnaposto testo 2"/>
          <p:cNvSpPr txBox="1">
            <a:spLocks noGrp="1"/>
          </p:cNvSpPr>
          <p:nvPr>
            <p:ph type="body" idx="4294967295"/>
          </p:nvPr>
        </p:nvSpPr>
        <p:spPr>
          <a:xfrm>
            <a:off x="791840" y="1475581"/>
            <a:ext cx="8772480" cy="512675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800" dirty="0">
                <a:solidFill>
                  <a:srgbClr val="339966"/>
                </a:solidFill>
              </a:rPr>
              <a:t>D.P.R. 26-4-1986 n. 131 Articolo 8-bis</a:t>
            </a:r>
          </a:p>
          <a:p>
            <a:pPr lvl="0">
              <a:buNone/>
            </a:pPr>
            <a:r>
              <a:rPr lang="it-IT" sz="1800" dirty="0">
                <a:solidFill>
                  <a:srgbClr val="FFFFFF"/>
                </a:solidFill>
              </a:rPr>
              <a:t>1. Atti relativi alle </a:t>
            </a:r>
            <a:r>
              <a:rPr lang="it-IT" sz="1800" dirty="0">
                <a:solidFill>
                  <a:srgbClr val="FF8080"/>
                </a:solidFill>
              </a:rPr>
              <a:t>cessioni, da parte degli utilizzatori, di contratti di locazione finanziaria</a:t>
            </a:r>
            <a:r>
              <a:rPr lang="it-IT" sz="1800" dirty="0">
                <a:solidFill>
                  <a:srgbClr val="FFFFFF"/>
                </a:solidFill>
              </a:rPr>
              <a:t> aventi ad oggetto </a:t>
            </a:r>
            <a:r>
              <a:rPr lang="it-IT" sz="1800" dirty="0">
                <a:solidFill>
                  <a:srgbClr val="FFFF00"/>
                </a:solidFill>
              </a:rPr>
              <a:t>immobili strumentali</a:t>
            </a:r>
            <a:r>
              <a:rPr lang="it-IT" sz="1800" dirty="0">
                <a:solidFill>
                  <a:srgbClr val="FFFFFF"/>
                </a:solidFill>
              </a:rPr>
              <a:t>, anche da costruire ed ancorché assoggettati all'imposta sul valore aggiunto, di cui all'articolo 10, primo comma, numero 8-ter), del decreto del Presidente della Repubblica 26 ottobre 1972, n. 633:						</a:t>
            </a:r>
            <a:r>
              <a:rPr lang="it-IT" sz="1800" dirty="0">
                <a:solidFill>
                  <a:srgbClr val="FF8080"/>
                </a:solidFill>
              </a:rPr>
              <a:t>4 per cento.</a:t>
            </a:r>
          </a:p>
          <a:p>
            <a:pPr lvl="0">
              <a:buNone/>
            </a:pPr>
            <a:r>
              <a:rPr lang="it-IT" sz="1800" dirty="0">
                <a:solidFill>
                  <a:srgbClr val="FFFFFF"/>
                </a:solidFill>
              </a:rPr>
              <a:t>1-bis. Atti relativi alle </a:t>
            </a:r>
            <a:r>
              <a:rPr lang="it-IT" sz="1800" dirty="0">
                <a:solidFill>
                  <a:srgbClr val="FF8080"/>
                </a:solidFill>
              </a:rPr>
              <a:t>cessioni, da parte degli utilizzatori, di contratti di locazione finanziaria aventi ad oggetto</a:t>
            </a:r>
            <a:r>
              <a:rPr lang="it-IT" sz="1800" dirty="0">
                <a:solidFill>
                  <a:srgbClr val="FFFF00"/>
                </a:solidFill>
              </a:rPr>
              <a:t> immobili a destinazione abitativa</a:t>
            </a:r>
            <a:r>
              <a:rPr lang="it-IT" sz="1800" dirty="0">
                <a:solidFill>
                  <a:srgbClr val="FFFFFF"/>
                </a:solidFill>
              </a:rPr>
              <a:t>, </a:t>
            </a:r>
            <a:r>
              <a:rPr lang="it-IT" sz="1800" dirty="0">
                <a:solidFill>
                  <a:srgbClr val="009933"/>
                </a:solidFill>
              </a:rPr>
              <a:t>di categoria catastale diversa da A1, A8 e A9,</a:t>
            </a:r>
            <a:r>
              <a:rPr lang="it-IT" sz="1800" dirty="0">
                <a:solidFill>
                  <a:srgbClr val="FFFFFF"/>
                </a:solidFill>
              </a:rPr>
              <a:t> effettuate </a:t>
            </a:r>
            <a:r>
              <a:rPr lang="it-IT" sz="1800" dirty="0">
                <a:solidFill>
                  <a:srgbClr val="FF8080"/>
                </a:solidFill>
              </a:rPr>
              <a:t>nei confronti di soggetti per i quali ricorrono le condizioni di cui alle note II-bis) e II-</a:t>
            </a:r>
            <a:r>
              <a:rPr lang="it-IT" sz="1800" dirty="0" err="1">
                <a:solidFill>
                  <a:srgbClr val="FF8080"/>
                </a:solidFill>
              </a:rPr>
              <a:t>sexies</a:t>
            </a:r>
            <a:r>
              <a:rPr lang="it-IT" sz="1800" dirty="0">
                <a:solidFill>
                  <a:srgbClr val="FF8080"/>
                </a:solidFill>
              </a:rPr>
              <a:t>) dell'articolo 1</a:t>
            </a:r>
            <a:r>
              <a:rPr lang="it-IT" sz="1800" dirty="0">
                <a:solidFill>
                  <a:srgbClr val="FFFFFF"/>
                </a:solidFill>
              </a:rPr>
              <a:t>, ancorché assoggettati all'imposta sul valore aggiunto, di cui all'articolo 10, primo comma, numero 8-bis), del decreto del Presidente della Repubblica 26 ottobre 1972, n. 633:						</a:t>
            </a:r>
            <a:r>
              <a:rPr lang="it-IT" sz="1800" dirty="0">
                <a:solidFill>
                  <a:srgbClr val="FF8080"/>
                </a:solidFill>
              </a:rPr>
              <a:t>1,5 per cento</a:t>
            </a:r>
            <a:r>
              <a:rPr lang="it-IT" sz="1800" dirty="0">
                <a:solidFill>
                  <a:srgbClr val="FFFFFF"/>
                </a:solidFill>
              </a:rPr>
              <a:t> </a:t>
            </a:r>
            <a:r>
              <a:rPr lang="it-IT" sz="1800" dirty="0">
                <a:solidFill>
                  <a:srgbClr val="FF8080"/>
                </a:solidFill>
              </a:rPr>
              <a:t>(fino al 31 dicembre 2020)</a:t>
            </a:r>
          </a:p>
          <a:p>
            <a:pPr lvl="0">
              <a:buNone/>
            </a:pPr>
            <a:r>
              <a:rPr lang="it-IT" sz="1800" dirty="0">
                <a:solidFill>
                  <a:srgbClr val="FFFFFF"/>
                </a:solidFill>
              </a:rPr>
              <a:t>1-ter. Atti, </a:t>
            </a:r>
            <a:r>
              <a:rPr lang="it-IT" sz="1800" dirty="0">
                <a:solidFill>
                  <a:srgbClr val="339966"/>
                </a:solidFill>
              </a:rPr>
              <a:t>diversi da quelli di cui al comma 1-bis</a:t>
            </a:r>
            <a:r>
              <a:rPr lang="it-IT" sz="1800" dirty="0">
                <a:solidFill>
                  <a:srgbClr val="FFFFFF"/>
                </a:solidFill>
              </a:rPr>
              <a:t>, relativi alle </a:t>
            </a:r>
            <a:r>
              <a:rPr lang="it-IT" sz="1800" dirty="0">
                <a:solidFill>
                  <a:srgbClr val="FF8080"/>
                </a:solidFill>
              </a:rPr>
              <a:t>cessioni, da parte degli utilizzatori, di contratti di locazione finanziaria aventi ad oggetto</a:t>
            </a:r>
            <a:r>
              <a:rPr lang="it-IT" sz="1800" dirty="0">
                <a:solidFill>
                  <a:srgbClr val="FFFF00"/>
                </a:solidFill>
              </a:rPr>
              <a:t> immobili a destinazione abitativa</a:t>
            </a:r>
            <a:r>
              <a:rPr lang="it-IT" sz="1800" dirty="0">
                <a:solidFill>
                  <a:srgbClr val="FFFFFF"/>
                </a:solidFill>
              </a:rPr>
              <a:t>, anche da costruire ed ancorché assoggettati all'imposta sul valore aggiunto, di cui all'articolo 10, primo comma, numero 8-bis), del decreto del Presidente della Repubblica 26 ottobre 1972, n. 633:						</a:t>
            </a:r>
            <a:r>
              <a:rPr lang="it-IT" sz="1800" dirty="0">
                <a:solidFill>
                  <a:srgbClr val="FF8080"/>
                </a:solidFill>
              </a:rPr>
              <a:t>9 per cento (fino al 31 dicembre 2020)</a:t>
            </a:r>
          </a:p>
          <a:p>
            <a:pPr lvl="0">
              <a:buNone/>
            </a:pPr>
            <a:endParaRPr lang="it-IT" sz="1800" dirty="0">
              <a:solidFill>
                <a:srgbClr val="339966"/>
              </a:solidFill>
            </a:endParaRP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name="page14">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a:t>BASE IMPONIBILE DELLA CESSIONE</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buNone/>
            </a:pPr>
            <a:endParaRPr lang="it-IT" sz="1600" dirty="0">
              <a:solidFill>
                <a:srgbClr val="FF8080"/>
              </a:solidFill>
            </a:endParaRPr>
          </a:p>
          <a:p>
            <a:pPr lvl="0">
              <a:buNone/>
            </a:pPr>
            <a:r>
              <a:rPr lang="it-IT" sz="2600" dirty="0">
                <a:solidFill>
                  <a:srgbClr val="FFFFFF"/>
                </a:solidFill>
              </a:rPr>
              <a:t>Per le cessioni di cui ai commi 1, 1-bis e 1-ter l'imposta si applica sul </a:t>
            </a:r>
            <a:r>
              <a:rPr lang="it-IT" sz="2600" dirty="0">
                <a:solidFill>
                  <a:srgbClr val="FF8080"/>
                </a:solidFill>
              </a:rPr>
              <a:t>corrispettivo pattuito per la cessione</a:t>
            </a:r>
            <a:r>
              <a:rPr lang="it-IT" sz="2600" dirty="0">
                <a:solidFill>
                  <a:srgbClr val="FFFFFF"/>
                </a:solidFill>
              </a:rPr>
              <a:t> aumentato della </a:t>
            </a:r>
            <a:r>
              <a:rPr lang="it-IT" sz="2600" dirty="0">
                <a:solidFill>
                  <a:srgbClr val="339966"/>
                </a:solidFill>
              </a:rPr>
              <a:t>quota capitale compresa nei canoni ancora da pagare</a:t>
            </a:r>
            <a:r>
              <a:rPr lang="it-IT" sz="2600" dirty="0">
                <a:solidFill>
                  <a:srgbClr val="FFFFFF"/>
                </a:solidFill>
              </a:rPr>
              <a:t> oltre al </a:t>
            </a:r>
            <a:r>
              <a:rPr lang="it-IT" sz="2600" dirty="0">
                <a:solidFill>
                  <a:srgbClr val="FF0000"/>
                </a:solidFill>
              </a:rPr>
              <a:t>prezzo di riscatto</a:t>
            </a:r>
          </a:p>
          <a:p>
            <a:pPr lvl="0">
              <a:buNone/>
            </a:pPr>
            <a:endParaRPr lang="it-IT" sz="1800" dirty="0">
              <a:solidFill>
                <a:srgbClr val="339966"/>
              </a:solidFill>
            </a:endParaRP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name="page15">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DETRAZIONE PER INTERVENTI DI RISTRUTTURAZIONE</a:t>
            </a:r>
            <a:br>
              <a:rPr lang="it-IT"/>
            </a:br>
            <a:r>
              <a:rPr lang="it-IT" sz="1600">
                <a:solidFill>
                  <a:srgbClr val="339966"/>
                </a:solidFill>
              </a:rPr>
              <a:t>D.P.R. 22-12-1986 n. 917 art. 16-bis</a:t>
            </a:r>
          </a:p>
        </p:txBody>
      </p:sp>
      <p:sp>
        <p:nvSpPr>
          <p:cNvPr id="3" name="Segnaposto testo 2"/>
          <p:cNvSpPr txBox="1">
            <a:spLocks noGrp="1"/>
          </p:cNvSpPr>
          <p:nvPr>
            <p:ph type="body" idx="4294967295"/>
          </p:nvPr>
        </p:nvSpPr>
        <p:spPr>
          <a:xfrm>
            <a:off x="740879" y="1963080"/>
            <a:ext cx="8772480" cy="588852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600">
                <a:solidFill>
                  <a:srgbClr val="FFFFFF"/>
                </a:solidFill>
              </a:rPr>
              <a:t>Dall'imposta lorda si detrae un importo pari al 36 per cento [ora </a:t>
            </a:r>
            <a:r>
              <a:rPr lang="it-IT" sz="1600">
                <a:solidFill>
                  <a:srgbClr val="FF6600"/>
                </a:solidFill>
              </a:rPr>
              <a:t>50 per cento</a:t>
            </a:r>
            <a:r>
              <a:rPr lang="it-IT" sz="1600">
                <a:solidFill>
                  <a:srgbClr val="FFFFFF"/>
                </a:solidFill>
              </a:rPr>
              <a:t>] delle spese documentate, fino ad un ammontare complessivo delle stesse non superiore a 48.000 euro [ora </a:t>
            </a:r>
            <a:r>
              <a:rPr lang="it-IT" sz="1600">
                <a:solidFill>
                  <a:srgbClr val="FF6600"/>
                </a:solidFill>
              </a:rPr>
              <a:t>96.000 euro</a:t>
            </a:r>
            <a:r>
              <a:rPr lang="it-IT" sz="1600">
                <a:solidFill>
                  <a:srgbClr val="FFFFFF"/>
                </a:solidFill>
              </a:rPr>
              <a:t>] per unità immobiliare, sostenute ed effettivamente rimaste a carico dei contribuenti che possiedono o detengono, sulla base di un titolo idoneo, l'immobile sul quale sono effettuati gli interventi:</a:t>
            </a:r>
          </a:p>
          <a:p>
            <a:pPr lvl="0">
              <a:buNone/>
            </a:pPr>
            <a:r>
              <a:rPr lang="it-IT" sz="1800">
                <a:solidFill>
                  <a:srgbClr val="FFFFFF"/>
                </a:solidFill>
              </a:rPr>
              <a:t>a)  di cui alle </a:t>
            </a:r>
            <a:r>
              <a:rPr lang="it-IT" sz="1800">
                <a:solidFill>
                  <a:srgbClr val="FF8080"/>
                </a:solidFill>
              </a:rPr>
              <a:t>lett. a) (manutenzione ordinaria)</a:t>
            </a:r>
            <a:r>
              <a:rPr lang="it-IT" sz="1800">
                <a:solidFill>
                  <a:srgbClr val="FFFFFF"/>
                </a:solidFill>
              </a:rPr>
              <a:t>,</a:t>
            </a:r>
            <a:r>
              <a:rPr lang="it-IT" sz="1800">
                <a:solidFill>
                  <a:srgbClr val="FF8080"/>
                </a:solidFill>
              </a:rPr>
              <a:t> </a:t>
            </a:r>
            <a:r>
              <a:rPr lang="it-IT" sz="1800">
                <a:solidFill>
                  <a:srgbClr val="00CC33"/>
                </a:solidFill>
              </a:rPr>
              <a:t>b) (manutenzione straordinaria)</a:t>
            </a:r>
            <a:r>
              <a:rPr lang="it-IT" sz="1800">
                <a:solidFill>
                  <a:srgbClr val="FFFFFF"/>
                </a:solidFill>
              </a:rPr>
              <a:t>,</a:t>
            </a:r>
            <a:r>
              <a:rPr lang="it-IT" sz="1800">
                <a:solidFill>
                  <a:srgbClr val="FF8080"/>
                </a:solidFill>
              </a:rPr>
              <a:t> </a:t>
            </a:r>
            <a:r>
              <a:rPr lang="it-IT" sz="1800">
                <a:solidFill>
                  <a:srgbClr val="FFFF00"/>
                </a:solidFill>
              </a:rPr>
              <a:t>c) (restauro e risanamento conservativo)</a:t>
            </a:r>
            <a:r>
              <a:rPr lang="it-IT" sz="1800">
                <a:solidFill>
                  <a:srgbClr val="FF8080"/>
                </a:solidFill>
              </a:rPr>
              <a:t> </a:t>
            </a:r>
            <a:r>
              <a:rPr lang="it-IT" sz="1800">
                <a:solidFill>
                  <a:srgbClr val="FFFFFF"/>
                </a:solidFill>
              </a:rPr>
              <a:t>e</a:t>
            </a:r>
            <a:r>
              <a:rPr lang="it-IT" sz="1800">
                <a:solidFill>
                  <a:srgbClr val="FF8080"/>
                </a:solidFill>
              </a:rPr>
              <a:t> </a:t>
            </a:r>
            <a:r>
              <a:rPr lang="it-IT" sz="1800">
                <a:solidFill>
                  <a:srgbClr val="FF6600"/>
                </a:solidFill>
              </a:rPr>
              <a:t>d) (ristrutturazione edilizia)</a:t>
            </a:r>
            <a:r>
              <a:rPr lang="it-IT" sz="1800">
                <a:solidFill>
                  <a:srgbClr val="FFFFFF"/>
                </a:solidFill>
              </a:rPr>
              <a:t> dell'articolo 3 del decreto del Presidente della Repubblica 6 giugno 2001, n. 380, effettuati </a:t>
            </a:r>
            <a:r>
              <a:rPr lang="it-IT" sz="1800">
                <a:solidFill>
                  <a:srgbClr val="FFFF00"/>
                </a:solidFill>
              </a:rPr>
              <a:t>sulle parti comuni di edificio residenziale </a:t>
            </a:r>
            <a:r>
              <a:rPr lang="it-IT" sz="1800">
                <a:solidFill>
                  <a:srgbClr val="FFFFFF"/>
                </a:solidFill>
              </a:rPr>
              <a:t>di cui all'articolo 1117, del codice civile;</a:t>
            </a:r>
          </a:p>
          <a:p>
            <a:pPr lvl="0">
              <a:buNone/>
            </a:pPr>
            <a:r>
              <a:rPr lang="it-IT" sz="1800">
                <a:solidFill>
                  <a:srgbClr val="FFFFFF"/>
                </a:solidFill>
              </a:rPr>
              <a:t>b)  di cui alle lettere</a:t>
            </a:r>
            <a:r>
              <a:rPr lang="it-IT" sz="1800">
                <a:solidFill>
                  <a:srgbClr val="FF8080"/>
                </a:solidFill>
              </a:rPr>
              <a:t> </a:t>
            </a:r>
            <a:r>
              <a:rPr lang="it-IT" sz="1800">
                <a:solidFill>
                  <a:srgbClr val="00CC33"/>
                </a:solidFill>
              </a:rPr>
              <a:t>b) (manutenzione straordinaria)</a:t>
            </a:r>
            <a:r>
              <a:rPr lang="it-IT" sz="1800">
                <a:solidFill>
                  <a:srgbClr val="FFFFFF"/>
                </a:solidFill>
              </a:rPr>
              <a:t>,</a:t>
            </a:r>
            <a:r>
              <a:rPr lang="it-IT" sz="1800">
                <a:solidFill>
                  <a:srgbClr val="FF8080"/>
                </a:solidFill>
              </a:rPr>
              <a:t> </a:t>
            </a:r>
            <a:r>
              <a:rPr lang="it-IT" sz="1800">
                <a:solidFill>
                  <a:srgbClr val="FFFF00"/>
                </a:solidFill>
              </a:rPr>
              <a:t>c) (restauro e risanamento conservativo)</a:t>
            </a:r>
            <a:r>
              <a:rPr lang="it-IT" sz="1800">
                <a:solidFill>
                  <a:srgbClr val="FF8080"/>
                </a:solidFill>
              </a:rPr>
              <a:t> </a:t>
            </a:r>
            <a:r>
              <a:rPr lang="it-IT" sz="1800">
                <a:solidFill>
                  <a:srgbClr val="FFFFFF"/>
                </a:solidFill>
              </a:rPr>
              <a:t>e</a:t>
            </a:r>
            <a:r>
              <a:rPr lang="it-IT" sz="1800">
                <a:solidFill>
                  <a:srgbClr val="FF8080"/>
                </a:solidFill>
              </a:rPr>
              <a:t> </a:t>
            </a:r>
            <a:r>
              <a:rPr lang="it-IT" sz="1800">
                <a:solidFill>
                  <a:srgbClr val="FF6600"/>
                </a:solidFill>
              </a:rPr>
              <a:t>d) (ristrutturazione edilizia)</a:t>
            </a:r>
            <a:r>
              <a:rPr lang="it-IT" sz="1800">
                <a:solidFill>
                  <a:srgbClr val="FF8080"/>
                </a:solidFill>
              </a:rPr>
              <a:t> </a:t>
            </a:r>
            <a:r>
              <a:rPr lang="it-IT" sz="1800">
                <a:solidFill>
                  <a:srgbClr val="FFFFFF"/>
                </a:solidFill>
              </a:rPr>
              <a:t>dell'articolo 3 del decreto del Presidente della Repubblica 6 giugno 2001, n. 380, effettuati </a:t>
            </a:r>
            <a:r>
              <a:rPr lang="it-IT" sz="1800">
                <a:solidFill>
                  <a:srgbClr val="FFFF00"/>
                </a:solidFill>
              </a:rPr>
              <a:t>sulle singole unità immobiliari residenziali di qualsiasi categoria catastale, anche rurali, e sulle loro pertinenze</a:t>
            </a:r>
            <a:r>
              <a:rPr lang="it-IT" sz="1800">
                <a:solidFill>
                  <a:srgbClr val="FFFFFF"/>
                </a:solidFill>
              </a:rPr>
              <a:t>; [...]</a:t>
            </a:r>
          </a:p>
          <a:p>
            <a:pPr lvl="0">
              <a:buNone/>
            </a:pPr>
            <a:r>
              <a:rPr lang="it-IT" sz="1800">
                <a:solidFill>
                  <a:srgbClr val="FFFFFF"/>
                </a:solidFill>
              </a:rPr>
              <a:t>d)  relativi alla </a:t>
            </a:r>
            <a:r>
              <a:rPr lang="it-IT" sz="1800">
                <a:solidFill>
                  <a:srgbClr val="FF8080"/>
                </a:solidFill>
              </a:rPr>
              <a:t>realizzazione di autorimesse o posti auto pertinenziali </a:t>
            </a:r>
            <a:r>
              <a:rPr lang="it-IT" sz="1800">
                <a:solidFill>
                  <a:srgbClr val="FFFFFF"/>
                </a:solidFill>
              </a:rPr>
              <a:t>anche a proprietà comune; [...]</a:t>
            </a:r>
          </a:p>
          <a:p>
            <a:pPr lvl="0">
              <a:buNone/>
            </a:pPr>
            <a:r>
              <a:rPr lang="it-IT" sz="1800">
                <a:solidFill>
                  <a:srgbClr val="FFFFFF"/>
                </a:solidFill>
              </a:rPr>
              <a:t>h)  relativi alla</a:t>
            </a:r>
            <a:r>
              <a:rPr lang="it-IT" sz="1800">
                <a:solidFill>
                  <a:srgbClr val="FFFF00"/>
                </a:solidFill>
              </a:rPr>
              <a:t> realizzazione di opere finalizzate al conseguimento di risparmi energetici con particolare riguardo all'installazione di impianti basati sull'impiego delle fonti rinnovabili di energia</a:t>
            </a:r>
            <a:r>
              <a:rPr lang="it-IT" sz="1800">
                <a:solidFill>
                  <a:srgbClr val="FFFFFF"/>
                </a:solidFill>
              </a:rPr>
              <a:t>. [...]</a:t>
            </a:r>
          </a:p>
          <a:p>
            <a:pPr lvl="0">
              <a:buNone/>
            </a:pPr>
            <a:endParaRPr lang="it-IT" sz="1800">
              <a:solidFill>
                <a:srgbClr val="339966"/>
              </a:solidFill>
            </a:endParaRPr>
          </a:p>
          <a:p>
            <a:pPr lvl="0">
              <a:buNone/>
            </a:pPr>
            <a:endParaRPr lang="it-IT" sz="1800">
              <a:solidFill>
                <a:srgbClr val="339966"/>
              </a:solidFill>
            </a:endParaRP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name="page16">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ACQUISTO DI IMMOBILE RISTRUTTURATO DALL'IMPRESA DI COSTRUZIONI</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a:t>La detrazione di cui al comma 1 spetta anche nel caso di interventi di </a:t>
            </a:r>
            <a:r>
              <a:rPr lang="it-IT">
                <a:solidFill>
                  <a:srgbClr val="FF8080"/>
                </a:solidFill>
              </a:rPr>
              <a:t>restauro e risanamento conservativo e di ristrutturazione edilizia</a:t>
            </a:r>
            <a:r>
              <a:rPr lang="it-IT"/>
              <a:t> di cui alle lettere c) e d) del comma 1 dell'articolo 3 del decreto del Presidente della Repubblica 6 giugno 2001, n. 380, </a:t>
            </a:r>
            <a:r>
              <a:rPr lang="it-IT">
                <a:solidFill>
                  <a:srgbClr val="339966"/>
                </a:solidFill>
              </a:rPr>
              <a:t>riguardanti interi fabbricati, </a:t>
            </a:r>
            <a:r>
              <a:rPr lang="it-IT">
                <a:solidFill>
                  <a:srgbClr val="FFFF00"/>
                </a:solidFill>
              </a:rPr>
              <a:t>eseguiti da imprese di costruzione o ristrutturazione immobiliare e da cooperative edilizie</a:t>
            </a:r>
            <a:r>
              <a:rPr lang="it-IT"/>
              <a:t>, che provvedano </a:t>
            </a:r>
            <a:r>
              <a:rPr lang="it-IT">
                <a:solidFill>
                  <a:srgbClr val="FF6600"/>
                </a:solidFill>
              </a:rPr>
              <a:t>entro diciotto mesi dalla data di termine dei lavori alla successiva alienazione o assegnazione dell'immobile</a:t>
            </a:r>
            <a:r>
              <a:rPr lang="it-IT"/>
              <a:t>. La detrazione spetta al successivo acquirente o assegnatario delle singole unità immobiliari, in ragione di un'aliquota del </a:t>
            </a:r>
            <a:r>
              <a:rPr lang="it-IT">
                <a:solidFill>
                  <a:srgbClr val="FF8080"/>
                </a:solidFill>
              </a:rPr>
              <a:t>36 per cento</a:t>
            </a:r>
            <a:r>
              <a:rPr lang="it-IT"/>
              <a:t> [ora </a:t>
            </a:r>
            <a:r>
              <a:rPr lang="it-IT">
                <a:solidFill>
                  <a:srgbClr val="FF6600"/>
                </a:solidFill>
              </a:rPr>
              <a:t>50 per cento</a:t>
            </a:r>
            <a:r>
              <a:rPr lang="it-IT"/>
              <a:t>] del valore degli interventi eseguiti, che si assume in misura pari al </a:t>
            </a:r>
            <a:r>
              <a:rPr lang="it-IT">
                <a:solidFill>
                  <a:srgbClr val="FFFF00"/>
                </a:solidFill>
              </a:rPr>
              <a:t>25 per cento del prezzo dell'unità immobiliare </a:t>
            </a:r>
            <a:r>
              <a:rPr lang="it-IT">
                <a:solidFill>
                  <a:srgbClr val="FFFFFF"/>
                </a:solidFill>
              </a:rPr>
              <a:t>risultante nell'atto pubblico di compravendita o di assegnazione</a:t>
            </a:r>
            <a:r>
              <a:rPr lang="it-IT"/>
              <a:t> e, comunque, entro l'importo massimo di </a:t>
            </a:r>
            <a:r>
              <a:rPr lang="it-IT">
                <a:solidFill>
                  <a:srgbClr val="FF8080"/>
                </a:solidFill>
              </a:rPr>
              <a:t>48.000 euro</a:t>
            </a:r>
            <a:r>
              <a:rPr lang="it-IT"/>
              <a:t> [ora </a:t>
            </a:r>
            <a:r>
              <a:rPr lang="it-IT">
                <a:solidFill>
                  <a:srgbClr val="FFFF00"/>
                </a:solidFill>
              </a:rPr>
              <a:t>96,000 euro</a:t>
            </a:r>
            <a:r>
              <a:rPr lang="it-IT"/>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name="page17">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VENDITA DELL'UNITA' IMMOBILIARE</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a:t>In caso di vendita dell'unità immobiliare sulla quale sono stati realizzati gli interventi di cui al comma 1 </a:t>
            </a:r>
            <a:r>
              <a:rPr lang="it-IT">
                <a:solidFill>
                  <a:srgbClr val="FF8080"/>
                </a:solidFill>
              </a:rPr>
              <a:t>la detrazione non utilizzata in tutto o in parte</a:t>
            </a:r>
            <a:r>
              <a:rPr lang="it-IT"/>
              <a:t> </a:t>
            </a:r>
            <a:r>
              <a:rPr lang="it-IT">
                <a:solidFill>
                  <a:srgbClr val="339966"/>
                </a:solidFill>
              </a:rPr>
              <a:t>è trasferita per i rimanenti periodi di imposta</a:t>
            </a:r>
            <a:r>
              <a:rPr lang="it-IT"/>
              <a:t>, </a:t>
            </a:r>
            <a:r>
              <a:rPr lang="it-IT">
                <a:solidFill>
                  <a:srgbClr val="FF0000"/>
                </a:solidFill>
              </a:rPr>
              <a:t>salvo diverso accordo delle parti</a:t>
            </a:r>
            <a:r>
              <a:rPr lang="it-IT"/>
              <a:t>, </a:t>
            </a:r>
            <a:r>
              <a:rPr lang="it-IT">
                <a:solidFill>
                  <a:srgbClr val="339966"/>
                </a:solidFill>
              </a:rPr>
              <a:t>all'acquirente persona fisica dell'unità immobiliare</a:t>
            </a:r>
            <a:r>
              <a:rPr lang="it-IT"/>
              <a:t>. In caso di decesso dell'avente diritto, la fruizione del beneficio fiscale si trasmette, per intero, </a:t>
            </a:r>
            <a:r>
              <a:rPr lang="it-IT">
                <a:solidFill>
                  <a:srgbClr val="FF8080"/>
                </a:solidFill>
              </a:rPr>
              <a:t>esclusivamente</a:t>
            </a:r>
            <a:r>
              <a:rPr lang="it-IT">
                <a:solidFill>
                  <a:srgbClr val="339966"/>
                </a:solidFill>
              </a:rPr>
              <a:t> all'erede che conservi la detenzione materiale e diretta del bene</a:t>
            </a:r>
            <a:r>
              <a:rPr lang="it-IT"/>
              <a:t>.</a:t>
            </a:r>
          </a:p>
        </p:txBody>
      </p:sp>
    </p:spTree>
  </p:cSld>
  <p:clrMapOvr>
    <a:masterClrMapping/>
  </p:clrMapOvr>
  <p:transition spd="med">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0">
  <p:cSld name="page18">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DETRAZIONI FISCALI PER INTERVENTI DI EFFICIENZA ENERGETICA</a:t>
            </a:r>
          </a:p>
        </p:txBody>
      </p:sp>
      <p:sp>
        <p:nvSpPr>
          <p:cNvPr id="3" name="Segnaposto testo 2"/>
          <p:cNvSpPr txBox="1">
            <a:spLocks noGrp="1"/>
          </p:cNvSpPr>
          <p:nvPr>
            <p:ph type="body" idx="4294967295"/>
          </p:nvPr>
        </p:nvSpPr>
        <p:spPr>
          <a:xfrm>
            <a:off x="791840" y="1691605"/>
            <a:ext cx="8772480" cy="501876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buNone/>
            </a:pPr>
            <a:r>
              <a:rPr lang="it-IT" sz="2000"/>
              <a:t>Le detrazioni si applicano nella misura del </a:t>
            </a:r>
            <a:r>
              <a:rPr lang="it-IT" sz="2000">
                <a:solidFill>
                  <a:srgbClr val="009933"/>
                </a:solidFill>
              </a:rPr>
              <a:t>65%</a:t>
            </a:r>
            <a:r>
              <a:rPr lang="it-IT" sz="2000"/>
              <a:t> e sono prorogate al</a:t>
            </a:r>
            <a:r>
              <a:rPr lang="it-IT" sz="2000">
                <a:solidFill>
                  <a:srgbClr val="009933"/>
                </a:solidFill>
              </a:rPr>
              <a:t> 31 dicembre 2016 </a:t>
            </a:r>
            <a:r>
              <a:rPr lang="it-IT" sz="2000">
                <a:solidFill>
                  <a:srgbClr val="FFFFFF"/>
                </a:solidFill>
              </a:rPr>
              <a:t>per:</a:t>
            </a:r>
          </a:p>
          <a:p>
            <a:pPr lvl="0"/>
            <a:r>
              <a:rPr lang="it-IT" sz="2000"/>
              <a:t>interventi di </a:t>
            </a:r>
            <a:r>
              <a:rPr lang="it-IT" sz="2000">
                <a:solidFill>
                  <a:srgbClr val="FF8080"/>
                </a:solidFill>
              </a:rPr>
              <a:t>riqualificazione energetica di edifici esistenti</a:t>
            </a:r>
            <a:r>
              <a:rPr lang="it-IT" sz="2000"/>
              <a:t>, che conseguono un valore limite di fabbisogno di energia primaria annuo per la climatizzazione invernale inferiore di almeno il 20 per cento rispetto ai valori indicati in un'apposita tabella (comma 344 legge n. 296/2006) [</a:t>
            </a:r>
            <a:r>
              <a:rPr lang="it-IT" sz="2000">
                <a:solidFill>
                  <a:srgbClr val="FF6600"/>
                </a:solidFill>
              </a:rPr>
              <a:t>valore massimo della detrazione 100 mila euro</a:t>
            </a:r>
            <a:r>
              <a:rPr lang="it-IT" sz="2000"/>
              <a:t>]</a:t>
            </a:r>
          </a:p>
          <a:p>
            <a:pPr lvl="0"/>
            <a:r>
              <a:rPr lang="it-IT" sz="2000"/>
              <a:t>interventi riguardanti </a:t>
            </a:r>
            <a:r>
              <a:rPr lang="it-IT" sz="2000">
                <a:solidFill>
                  <a:srgbClr val="FF8080"/>
                </a:solidFill>
              </a:rPr>
              <a:t>strutture opache verticali, strutture opache orizzontali (coperture e pavimenti), finestre comprensive di infissi </a:t>
            </a:r>
            <a:r>
              <a:rPr lang="it-IT" sz="2000"/>
              <a:t>(comma 345 legge n. 296/2006) [</a:t>
            </a:r>
            <a:r>
              <a:rPr lang="it-IT" sz="2000">
                <a:solidFill>
                  <a:srgbClr val="FF6600"/>
                </a:solidFill>
              </a:rPr>
              <a:t>valore massimo della detrazione 60 mila euro</a:t>
            </a:r>
            <a:r>
              <a:rPr lang="it-IT" sz="2000"/>
              <a:t>]</a:t>
            </a:r>
          </a:p>
          <a:p>
            <a:pPr lvl="0"/>
            <a:r>
              <a:rPr lang="it-IT" sz="2000"/>
              <a:t>installazione di</a:t>
            </a:r>
            <a:r>
              <a:rPr lang="it-IT" sz="2000">
                <a:solidFill>
                  <a:srgbClr val="FF8080"/>
                </a:solidFill>
              </a:rPr>
              <a:t> pannelli solari per la produzione di acqua calda per usi domestici o industriali</a:t>
            </a:r>
            <a:r>
              <a:rPr lang="it-IT" sz="2000"/>
              <a:t> e per la copertura del fabbisogno di acqua calda in piscine, strutture sportive, case di ricovero e cura, istituti scolastici e università (comma 346 legge n. 296/2006) [</a:t>
            </a:r>
            <a:r>
              <a:rPr lang="it-IT" sz="2000">
                <a:solidFill>
                  <a:srgbClr val="FF6600"/>
                </a:solidFill>
              </a:rPr>
              <a:t>valore massimo della detrazione 60 mila euro</a:t>
            </a:r>
            <a:r>
              <a:rPr lang="it-IT" sz="2000"/>
              <a:t>]</a:t>
            </a:r>
          </a:p>
          <a:p>
            <a:pPr lvl="0">
              <a:buNone/>
            </a:pPr>
            <a:endParaRPr lang="it-IT" sz="2000"/>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name="page19">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Segue</a:t>
            </a:r>
          </a:p>
        </p:txBody>
      </p:sp>
      <p:sp>
        <p:nvSpPr>
          <p:cNvPr id="3" name="Segnaposto testo 2"/>
          <p:cNvSpPr txBox="1">
            <a:spLocks noGrp="1"/>
          </p:cNvSpPr>
          <p:nvPr>
            <p:ph type="body" idx="4294967295"/>
          </p:nvPr>
        </p:nvSpPr>
        <p:spPr>
          <a:xfrm>
            <a:off x="647824" y="1331565"/>
            <a:ext cx="8772480" cy="493703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buNone/>
            </a:pPr>
            <a:endParaRPr lang="it-IT" sz="1600" dirty="0"/>
          </a:p>
          <a:p>
            <a:pPr lvl="0"/>
            <a:r>
              <a:rPr lang="it-IT" sz="2200" dirty="0"/>
              <a:t>interventi di </a:t>
            </a:r>
            <a:r>
              <a:rPr lang="it-IT" sz="2200" dirty="0">
                <a:solidFill>
                  <a:srgbClr val="FF8080"/>
                </a:solidFill>
              </a:rPr>
              <a:t>sostituzione di impianti di climatizzazione invernale con impianti dotati di caldaie a condensazione</a:t>
            </a:r>
            <a:r>
              <a:rPr lang="it-IT" sz="2200" dirty="0"/>
              <a:t> e contestuale messa a punto del sistema di distribuzione (comma 347 legge n. 296/2006) [</a:t>
            </a:r>
            <a:r>
              <a:rPr lang="it-IT" sz="2200" dirty="0">
                <a:solidFill>
                  <a:srgbClr val="FF6600"/>
                </a:solidFill>
              </a:rPr>
              <a:t>valore massimo della detrazione 30 mila euro</a:t>
            </a:r>
            <a:r>
              <a:rPr lang="it-IT" sz="2200" dirty="0"/>
              <a:t>]</a:t>
            </a:r>
          </a:p>
          <a:p>
            <a:pPr lvl="0"/>
            <a:r>
              <a:rPr lang="it-IT" sz="2200" dirty="0"/>
              <a:t>sostituzione di impianti di climatizzazione invernale con </a:t>
            </a:r>
            <a:r>
              <a:rPr lang="it-IT" sz="2200" dirty="0">
                <a:solidFill>
                  <a:srgbClr val="FF8080"/>
                </a:solidFill>
              </a:rPr>
              <a:t>pompe di calore ad alta efficienza e con impianti geotermici a bassa entalpia</a:t>
            </a:r>
            <a:r>
              <a:rPr lang="it-IT" sz="2200" dirty="0"/>
              <a:t>, [</a:t>
            </a:r>
            <a:r>
              <a:rPr lang="it-IT" sz="2200" dirty="0">
                <a:solidFill>
                  <a:srgbClr val="FF6600"/>
                </a:solidFill>
              </a:rPr>
              <a:t>valore massimo della detrazione 30 mila euro</a:t>
            </a:r>
            <a:r>
              <a:rPr lang="it-IT" sz="2200" dirty="0"/>
              <a:t>]</a:t>
            </a:r>
          </a:p>
          <a:p>
            <a:pPr lvl="0"/>
            <a:r>
              <a:rPr lang="it-IT" sz="2200" dirty="0"/>
              <a:t>interventi di sostituzione di scaldacqua tradizionali con</a:t>
            </a:r>
            <a:r>
              <a:rPr lang="it-IT" sz="2200" dirty="0">
                <a:solidFill>
                  <a:srgbClr val="FF8080"/>
                </a:solidFill>
              </a:rPr>
              <a:t> scaldacqua a pompa di calore dedicati alla produzione di acqua calda sanitaria</a:t>
            </a:r>
            <a:r>
              <a:rPr lang="it-IT" sz="2200" dirty="0"/>
              <a:t>  [</a:t>
            </a:r>
            <a:r>
              <a:rPr lang="it-IT" sz="2200" dirty="0">
                <a:solidFill>
                  <a:srgbClr val="FF6600"/>
                </a:solidFill>
              </a:rPr>
              <a:t>valore massimo della detrazione 30 mila euro</a:t>
            </a:r>
            <a:r>
              <a:rPr lang="it-IT" sz="2200" dirty="0"/>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name="page2">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a:t>Tassazione acquisto immobili</a:t>
            </a:r>
          </a:p>
        </p:txBody>
      </p:sp>
      <p:sp>
        <p:nvSpPr>
          <p:cNvPr id="3" name="Segnaposto testo 2"/>
          <p:cNvSpPr txBox="1">
            <a:spLocks noGrp="1"/>
          </p:cNvSpPr>
          <p:nvPr>
            <p:ph type="body" idx="4294967295"/>
          </p:nvPr>
        </p:nvSpPr>
        <p:spPr>
          <a:xfrm>
            <a:off x="740879" y="1259557"/>
            <a:ext cx="8772480" cy="6112883"/>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300" dirty="0" smtClean="0">
                <a:solidFill>
                  <a:srgbClr val="FFFFFF"/>
                </a:solidFill>
              </a:rPr>
              <a:t> </a:t>
            </a:r>
            <a:r>
              <a:rPr lang="it-IT" sz="1300" dirty="0" smtClean="0">
                <a:solidFill>
                  <a:srgbClr val="339966"/>
                </a:solidFill>
              </a:rPr>
              <a:t>Articolo </a:t>
            </a:r>
            <a:r>
              <a:rPr lang="it-IT" sz="1300" dirty="0">
                <a:solidFill>
                  <a:srgbClr val="339966"/>
                </a:solidFill>
              </a:rPr>
              <a:t>1 della tariffa, parte I, allegata al T.U. Imposta di registro</a:t>
            </a:r>
          </a:p>
          <a:p>
            <a:pPr lvl="0"/>
            <a:r>
              <a:rPr lang="it-IT" sz="1800" dirty="0">
                <a:solidFill>
                  <a:srgbClr val="FFFFFF"/>
                </a:solidFill>
              </a:rPr>
              <a:t>Atti traslativi a titolo oneroso della proprietà di </a:t>
            </a:r>
            <a:r>
              <a:rPr lang="it-IT" sz="1800" dirty="0">
                <a:solidFill>
                  <a:srgbClr val="FF8080"/>
                </a:solidFill>
              </a:rPr>
              <a:t>beni immobili in genere </a:t>
            </a:r>
            <a:r>
              <a:rPr lang="it-IT" sz="1800" dirty="0">
                <a:solidFill>
                  <a:srgbClr val="FFFFFF"/>
                </a:solidFill>
              </a:rPr>
              <a:t>e atti traslativi o costitutivi di diritti reali immobiliari di godimento, compresi la rinuncia pura e semplice agli stessi, i provvedimenti di espropriazione per pubblica utilità e i trasferimenti coattivi 																</a:t>
            </a:r>
            <a:r>
              <a:rPr lang="it-IT" sz="1800" dirty="0">
                <a:solidFill>
                  <a:srgbClr val="FF8080"/>
                </a:solidFill>
              </a:rPr>
              <a:t>9%</a:t>
            </a:r>
          </a:p>
          <a:p>
            <a:pPr lvl="0"/>
            <a:r>
              <a:rPr lang="it-IT" sz="1800" dirty="0">
                <a:solidFill>
                  <a:srgbClr val="FFFFFF"/>
                </a:solidFill>
              </a:rPr>
              <a:t>Se il trasferimento ha per oggetto </a:t>
            </a:r>
            <a:r>
              <a:rPr lang="it-IT" sz="1800" dirty="0">
                <a:solidFill>
                  <a:srgbClr val="FF8080"/>
                </a:solidFill>
              </a:rPr>
              <a:t>case di abitazione</a:t>
            </a:r>
            <a:r>
              <a:rPr lang="it-IT" sz="1800" dirty="0">
                <a:solidFill>
                  <a:srgbClr val="FFCC99"/>
                </a:solidFill>
              </a:rPr>
              <a:t>,</a:t>
            </a:r>
            <a:r>
              <a:rPr lang="it-IT" sz="1800" dirty="0">
                <a:solidFill>
                  <a:srgbClr val="FF0000"/>
                </a:solidFill>
              </a:rPr>
              <a:t> </a:t>
            </a:r>
            <a:r>
              <a:rPr lang="it-IT" sz="1800" dirty="0">
                <a:solidFill>
                  <a:srgbClr val="339966"/>
                </a:solidFill>
              </a:rPr>
              <a:t>ad eccezione di quelle di categoria catastale A1, A8 e A9</a:t>
            </a:r>
            <a:r>
              <a:rPr lang="it-IT" sz="1800" dirty="0">
                <a:solidFill>
                  <a:srgbClr val="FFFFFF"/>
                </a:solidFill>
              </a:rPr>
              <a:t>, ove ricorrano </a:t>
            </a:r>
            <a:r>
              <a:rPr lang="it-IT" sz="1800" dirty="0">
                <a:solidFill>
                  <a:srgbClr val="FF8080"/>
                </a:solidFill>
              </a:rPr>
              <a:t>le condizioni di cui alla nota II-bis)</a:t>
            </a:r>
            <a:r>
              <a:rPr lang="it-IT" sz="1800" dirty="0">
                <a:solidFill>
                  <a:srgbClr val="FFFFFF"/>
                </a:solidFill>
              </a:rPr>
              <a:t> 		</a:t>
            </a:r>
            <a:r>
              <a:rPr lang="it-IT" sz="1800" dirty="0">
                <a:solidFill>
                  <a:srgbClr val="FF8080"/>
                </a:solidFill>
              </a:rPr>
              <a:t>2%</a:t>
            </a:r>
          </a:p>
          <a:p>
            <a:pPr lvl="0"/>
            <a:r>
              <a:rPr lang="it-IT" sz="1800" dirty="0">
                <a:solidFill>
                  <a:srgbClr val="FFFFFF"/>
                </a:solidFill>
              </a:rPr>
              <a:t>Se il trasferimento ha per oggetto </a:t>
            </a:r>
            <a:r>
              <a:rPr lang="it-IT" sz="1800" dirty="0">
                <a:solidFill>
                  <a:srgbClr val="FF8080"/>
                </a:solidFill>
              </a:rPr>
              <a:t>terreni agricoli </a:t>
            </a:r>
            <a:r>
              <a:rPr lang="it-IT" sz="1800" dirty="0">
                <a:solidFill>
                  <a:srgbClr val="FFFFFF"/>
                </a:solidFill>
              </a:rPr>
              <a:t>e relative pertinenze</a:t>
            </a:r>
            <a:r>
              <a:rPr lang="it-IT" sz="1800" dirty="0">
                <a:solidFill>
                  <a:srgbClr val="009933"/>
                </a:solidFill>
              </a:rPr>
              <a:t> a favore di soggetti diversi dai coltivatori diretti e dagli imprenditori agricoli professionali</a:t>
            </a:r>
            <a:r>
              <a:rPr lang="it-IT" sz="1800" dirty="0">
                <a:solidFill>
                  <a:srgbClr val="FFFFFF"/>
                </a:solidFill>
              </a:rPr>
              <a:t>, iscritti nella relativa gestione previdenziale ed assistenziale:							</a:t>
            </a:r>
            <a:r>
              <a:rPr lang="it-IT" sz="1800" dirty="0">
                <a:solidFill>
                  <a:srgbClr val="FF8080"/>
                </a:solidFill>
              </a:rPr>
              <a:t>15 per cento</a:t>
            </a:r>
          </a:p>
          <a:p>
            <a:pPr lvl="0"/>
            <a:r>
              <a:rPr lang="it-IT" sz="1800" dirty="0">
                <a:solidFill>
                  <a:srgbClr val="FFFFFF"/>
                </a:solidFill>
              </a:rPr>
              <a:t>Se il trasferimento è effettuato nei confronti di banche e intermediari finanziari autorizzati all'esercizio dell'attività di leasing finanziario, e ha per oggetto </a:t>
            </a:r>
            <a:r>
              <a:rPr lang="it-IT" sz="1800" dirty="0">
                <a:solidFill>
                  <a:srgbClr val="FF8080"/>
                </a:solidFill>
              </a:rPr>
              <a:t>case di abitazione</a:t>
            </a:r>
            <a:r>
              <a:rPr lang="it-IT" sz="1800" dirty="0">
                <a:solidFill>
                  <a:srgbClr val="FFFFFF"/>
                </a:solidFill>
              </a:rPr>
              <a:t>, </a:t>
            </a:r>
            <a:r>
              <a:rPr lang="it-IT" sz="1800" dirty="0">
                <a:solidFill>
                  <a:srgbClr val="339966"/>
                </a:solidFill>
              </a:rPr>
              <a:t>di categoria catastale diversa da A1, A8 e A9</a:t>
            </a:r>
            <a:r>
              <a:rPr lang="it-IT" sz="1800" dirty="0">
                <a:solidFill>
                  <a:srgbClr val="FFFFFF"/>
                </a:solidFill>
              </a:rPr>
              <a:t>, </a:t>
            </a:r>
            <a:r>
              <a:rPr lang="it-IT" sz="1800" dirty="0">
                <a:solidFill>
                  <a:srgbClr val="FF8080"/>
                </a:solidFill>
              </a:rPr>
              <a:t>acquisite in locazione finanziaria</a:t>
            </a:r>
            <a:r>
              <a:rPr lang="it-IT" sz="1800" dirty="0">
                <a:solidFill>
                  <a:srgbClr val="FFFFFF"/>
                </a:solidFill>
              </a:rPr>
              <a:t> da utilizzatori per i quali ricorrono </a:t>
            </a:r>
            <a:r>
              <a:rPr lang="it-IT" sz="1800" dirty="0">
                <a:solidFill>
                  <a:srgbClr val="FF8080"/>
                </a:solidFill>
              </a:rPr>
              <a:t>le condizioni di cui alle note II-bis) e II-</a:t>
            </a:r>
            <a:r>
              <a:rPr lang="it-IT" sz="1800" dirty="0" err="1">
                <a:solidFill>
                  <a:srgbClr val="FF8080"/>
                </a:solidFill>
              </a:rPr>
              <a:t>sexies</a:t>
            </a:r>
            <a:r>
              <a:rPr lang="it-IT" sz="1800" dirty="0">
                <a:solidFill>
                  <a:srgbClr val="FF8080"/>
                </a:solidFill>
              </a:rPr>
              <a:t>):</a:t>
            </a:r>
            <a:r>
              <a:rPr lang="it-IT" sz="1800" dirty="0">
                <a:solidFill>
                  <a:srgbClr val="FFFFFF"/>
                </a:solidFill>
              </a:rPr>
              <a:t> 												</a:t>
            </a:r>
            <a:r>
              <a:rPr lang="it-IT" sz="1800" dirty="0">
                <a:solidFill>
                  <a:srgbClr val="FF8080"/>
                </a:solidFill>
              </a:rPr>
              <a:t>1,5 per cento (fino al 31 dicembre 2020)</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name="page20">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Spese per acquisto di mobili e grandi elettrodomestici</a:t>
            </a:r>
            <a:br>
              <a:rPr lang="it-IT"/>
            </a:br>
            <a:r>
              <a:rPr lang="it-IT" sz="1800">
                <a:solidFill>
                  <a:srgbClr val="00CC33"/>
                </a:solidFill>
              </a:rPr>
              <a:t>D.L. 4-6-2013 n. 63 Art. 16 </a:t>
            </a:r>
            <a:r>
              <a:rPr lang="it-IT" sz="1800"/>
              <a:t> </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sz="2000"/>
              <a:t>Ai contribuenti che fruiscono della detrazione per interventi di recupero del patrimonio edilizio e di riqualificazione energetica degli edifici è altresì riconosciuta </a:t>
            </a:r>
            <a:r>
              <a:rPr lang="it-IT" sz="2000">
                <a:solidFill>
                  <a:srgbClr val="FF8080"/>
                </a:solidFill>
              </a:rPr>
              <a:t>una detrazione dall'imposta lorda, fino a concorrenza del suo ammontare, per le ulteriori spese documentate sostenute per l'acquisto di mobili e di grandi elettrodomestici di classe non inferiore alla A+, nonché A per i forni,</a:t>
            </a:r>
            <a:r>
              <a:rPr lang="it-IT" sz="2000"/>
              <a:t> per le apparecchiature per le quali sia prevista l'etichetta energetica, finalizzati all'arredo dell'immobile oggetto di ristrutturazione. La detrazione di cui al presente comma, da ripartire tra gli aventi diritto </a:t>
            </a:r>
            <a:r>
              <a:rPr lang="it-IT" sz="2000">
                <a:solidFill>
                  <a:srgbClr val="FF6600"/>
                </a:solidFill>
              </a:rPr>
              <a:t>in dieci quote annuali di pari importo</a:t>
            </a:r>
            <a:r>
              <a:rPr lang="it-IT" sz="2000"/>
              <a:t>, spetta </a:t>
            </a:r>
            <a:r>
              <a:rPr lang="it-IT" sz="2000">
                <a:solidFill>
                  <a:srgbClr val="FFFF00"/>
                </a:solidFill>
              </a:rPr>
              <a:t>nella misura del 50 per cento delle spese sostenute</a:t>
            </a:r>
            <a:r>
              <a:rPr lang="it-IT" sz="2000"/>
              <a:t> </a:t>
            </a:r>
            <a:r>
              <a:rPr lang="it-IT" sz="2000">
                <a:solidFill>
                  <a:srgbClr val="FF8080"/>
                </a:solidFill>
              </a:rPr>
              <a:t>dal 6 giugno 2013 al 31 dicembre 2016</a:t>
            </a:r>
            <a:r>
              <a:rPr lang="it-IT" sz="2000"/>
              <a:t> ed è calcolata </a:t>
            </a:r>
            <a:r>
              <a:rPr lang="it-IT" sz="2000">
                <a:solidFill>
                  <a:srgbClr val="00CC33"/>
                </a:solidFill>
              </a:rPr>
              <a:t>su un ammontare complessivo non superiore a 10.000 euro</a:t>
            </a:r>
            <a:r>
              <a:rPr lang="it-IT" sz="2000"/>
              <a:t>. Le spese di cui al presente comma sono computate, ai fini della fruizione della detrazione d'imposta, indipendentemente dall'importo delle spese sostenute per i lavori di ristrutturazione che fruiscono delle detrazioni di cui al comma 1.</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name="page21">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DETRAZIONE PER ACQUISTO DALL'IMPRESA </a:t>
            </a:r>
            <a:br>
              <a:rPr lang="it-IT"/>
            </a:br>
            <a:r>
              <a:rPr lang="it-IT"/>
              <a:t>DI UNITA' IMMOBILIARI DI CLASSE A o B</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600">
                <a:solidFill>
                  <a:srgbClr val="009933"/>
                </a:solidFill>
              </a:rPr>
              <a:t>L. 28-12-2015 n. 208 art. 1, comma 56</a:t>
            </a:r>
          </a:p>
          <a:p>
            <a:pPr lvl="0"/>
            <a:r>
              <a:rPr lang="it-IT"/>
              <a:t> Ai fini dell'imposta sul reddito delle persone fisiche, si detrae dall'imposta lorda, fino alla concorrenza del suo ammontare, </a:t>
            </a:r>
            <a:r>
              <a:rPr lang="it-IT">
                <a:solidFill>
                  <a:srgbClr val="FF8080"/>
                </a:solidFill>
              </a:rPr>
              <a:t>il 50 per cento dell'importo corrisposto per il pagamento dell'imposta sul valore aggiunto</a:t>
            </a:r>
            <a:r>
              <a:rPr lang="it-IT">
                <a:solidFill>
                  <a:srgbClr val="009933"/>
                </a:solidFill>
              </a:rPr>
              <a:t> </a:t>
            </a:r>
            <a:r>
              <a:rPr lang="it-IT">
                <a:solidFill>
                  <a:srgbClr val="FFFFFF"/>
                </a:solidFill>
              </a:rPr>
              <a:t>in relazione all'acquisto, effettuato entro il </a:t>
            </a:r>
            <a:r>
              <a:rPr lang="it-IT">
                <a:solidFill>
                  <a:srgbClr val="FF6600"/>
                </a:solidFill>
              </a:rPr>
              <a:t>31 dicembre 2016</a:t>
            </a:r>
            <a:r>
              <a:rPr lang="it-IT">
                <a:solidFill>
                  <a:srgbClr val="009933"/>
                </a:solidFill>
              </a:rPr>
              <a:t>,</a:t>
            </a:r>
            <a:r>
              <a:rPr lang="it-IT"/>
              <a:t> </a:t>
            </a:r>
            <a:r>
              <a:rPr lang="it-IT">
                <a:solidFill>
                  <a:srgbClr val="FFFF00"/>
                </a:solidFill>
              </a:rPr>
              <a:t>di unità immobiliari a destinazione residenziale, </a:t>
            </a:r>
            <a:r>
              <a:rPr lang="it-IT">
                <a:solidFill>
                  <a:srgbClr val="00CC33"/>
                </a:solidFill>
              </a:rPr>
              <a:t>di classe energetica A o B </a:t>
            </a:r>
            <a:r>
              <a:rPr lang="it-IT"/>
              <a:t>ai sensi della normativa vigente, </a:t>
            </a:r>
            <a:r>
              <a:rPr lang="it-IT">
                <a:solidFill>
                  <a:srgbClr val="FF8080"/>
                </a:solidFill>
              </a:rPr>
              <a:t>cedute dalle imprese costruttrici delle stesse</a:t>
            </a:r>
            <a:r>
              <a:rPr lang="it-IT"/>
              <a:t>. La detrazione di cui al precedente periodo è pari al 50 per cento dell'imposta dovuta sul corrispettivo d'acquisto ed </a:t>
            </a:r>
            <a:r>
              <a:rPr lang="it-IT">
                <a:solidFill>
                  <a:srgbClr val="009933"/>
                </a:solidFill>
              </a:rPr>
              <a:t>è ripartita in dieci quote costanti nell'anno in cui sono state sostenute le spese e nei nove periodi d'imposta successivi</a:t>
            </a:r>
            <a:r>
              <a:rPr lang="it-IT"/>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name="page22">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ASSEGNAZIONE AGEVOLATA DEI BENI IMMOBILI</a:t>
            </a:r>
          </a:p>
        </p:txBody>
      </p:sp>
      <p:sp>
        <p:nvSpPr>
          <p:cNvPr id="3" name="Segnaposto testo 2"/>
          <p:cNvSpPr txBox="1">
            <a:spLocks noGrp="1"/>
          </p:cNvSpPr>
          <p:nvPr>
            <p:ph type="body" idx="4294967295"/>
          </p:nvPr>
        </p:nvSpPr>
        <p:spPr>
          <a:xfrm>
            <a:off x="647824" y="1475581"/>
            <a:ext cx="8772480" cy="493703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dirty="0">
                <a:solidFill>
                  <a:srgbClr val="FF8080"/>
                </a:solidFill>
              </a:rPr>
              <a:t>Entro il 30 settembre 2016</a:t>
            </a:r>
            <a:r>
              <a:rPr lang="it-IT" dirty="0"/>
              <a:t> </a:t>
            </a:r>
            <a:r>
              <a:rPr lang="it-IT" dirty="0">
                <a:solidFill>
                  <a:srgbClr val="FF6600"/>
                </a:solidFill>
              </a:rPr>
              <a:t>le società commerciali</a:t>
            </a:r>
            <a:r>
              <a:rPr lang="it-IT" dirty="0"/>
              <a:t> (S.n.c., S.a.s., S.r.l., S.p.A., </a:t>
            </a:r>
            <a:r>
              <a:rPr lang="it-IT" dirty="0" err="1"/>
              <a:t>S.a.p.A</a:t>
            </a:r>
            <a:r>
              <a:rPr lang="it-IT" dirty="0"/>
              <a:t>.) </a:t>
            </a:r>
            <a:r>
              <a:rPr lang="it-IT" dirty="0">
                <a:solidFill>
                  <a:srgbClr val="00CC33"/>
                </a:solidFill>
              </a:rPr>
              <a:t>possono assegnare o cedere ai soci </a:t>
            </a:r>
            <a:r>
              <a:rPr lang="it-IT" dirty="0"/>
              <a:t>- </a:t>
            </a:r>
            <a:r>
              <a:rPr lang="it-IT" dirty="0">
                <a:solidFill>
                  <a:srgbClr val="FF8080"/>
                </a:solidFill>
              </a:rPr>
              <a:t>iscritti nel libro soci o nel registro imprese alla data del 30 settembre2015</a:t>
            </a:r>
            <a:r>
              <a:rPr lang="it-IT" dirty="0"/>
              <a:t> - </a:t>
            </a:r>
            <a:r>
              <a:rPr lang="it-IT" dirty="0">
                <a:solidFill>
                  <a:srgbClr val="00CC33"/>
                </a:solidFill>
              </a:rPr>
              <a:t>beni immobili - diversi da quelli utilizzati per l'attività d'impresa</a:t>
            </a:r>
            <a:r>
              <a:rPr lang="it-IT" dirty="0"/>
              <a:t>.</a:t>
            </a:r>
          </a:p>
          <a:p>
            <a:pPr lvl="0"/>
            <a:r>
              <a:rPr lang="it-IT" dirty="0">
                <a:solidFill>
                  <a:srgbClr val="FF8080"/>
                </a:solidFill>
              </a:rPr>
              <a:t>Agevolazione imposte dirette</a:t>
            </a:r>
            <a:r>
              <a:rPr lang="it-IT" dirty="0"/>
              <a:t>. Sulla differenza tra il valore normale degli immobili - oppure il loro valore catastale, su richiesta della società - ed il costo degli stessi fiscalmente riconosciuto si applica </a:t>
            </a:r>
            <a:r>
              <a:rPr lang="it-IT" dirty="0">
                <a:solidFill>
                  <a:srgbClr val="FF8080"/>
                </a:solidFill>
              </a:rPr>
              <a:t>un'imposta sostitutiva dell'imposta sui redditi e dell'IRAP</a:t>
            </a:r>
            <a:r>
              <a:rPr lang="it-IT" dirty="0"/>
              <a:t> </a:t>
            </a:r>
            <a:r>
              <a:rPr lang="it-IT" dirty="0">
                <a:solidFill>
                  <a:srgbClr val="FF6600"/>
                </a:solidFill>
              </a:rPr>
              <a:t>nella misura dell'8% oppure del 10,5%</a:t>
            </a:r>
            <a:r>
              <a:rPr lang="it-IT" dirty="0"/>
              <a:t> </a:t>
            </a:r>
            <a:r>
              <a:rPr lang="it-IT" dirty="0">
                <a:solidFill>
                  <a:srgbClr val="FF6600"/>
                </a:solidFill>
              </a:rPr>
              <a:t>per le società considerate non operative</a:t>
            </a:r>
            <a:r>
              <a:rPr lang="it-IT" dirty="0"/>
              <a:t> in almeno due dei tre periodi d'imposta precedenti.</a:t>
            </a:r>
          </a:p>
          <a:p>
            <a:pPr lvl="0"/>
            <a:r>
              <a:rPr lang="it-IT" dirty="0">
                <a:solidFill>
                  <a:srgbClr val="FF8080"/>
                </a:solidFill>
              </a:rPr>
              <a:t>Agevolazione imposte indirette</a:t>
            </a:r>
            <a:r>
              <a:rPr lang="it-IT" dirty="0"/>
              <a:t>. L'aliquota dell'</a:t>
            </a:r>
            <a:r>
              <a:rPr lang="it-IT" dirty="0">
                <a:solidFill>
                  <a:srgbClr val="00CC33"/>
                </a:solidFill>
              </a:rPr>
              <a:t>imposta di registro</a:t>
            </a:r>
            <a:r>
              <a:rPr lang="it-IT" dirty="0"/>
              <a:t>, ove dovuta, è </a:t>
            </a:r>
            <a:r>
              <a:rPr lang="it-IT" dirty="0">
                <a:solidFill>
                  <a:srgbClr val="FF6600"/>
                </a:solidFill>
              </a:rPr>
              <a:t>ridotta alla metà</a:t>
            </a:r>
            <a:r>
              <a:rPr lang="it-IT" dirty="0"/>
              <a:t>; </a:t>
            </a:r>
            <a:r>
              <a:rPr lang="it-IT" dirty="0">
                <a:solidFill>
                  <a:srgbClr val="FF8080"/>
                </a:solidFill>
              </a:rPr>
              <a:t>le imposte ipotecaria e catastale</a:t>
            </a:r>
            <a:r>
              <a:rPr lang="it-IT" dirty="0"/>
              <a:t> si applicano </a:t>
            </a:r>
            <a:r>
              <a:rPr lang="it-IT" dirty="0">
                <a:solidFill>
                  <a:srgbClr val="FF6600"/>
                </a:solidFill>
              </a:rPr>
              <a:t>in misura fissa</a:t>
            </a:r>
            <a:r>
              <a:rPr lang="it-IT" dirty="0"/>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name="page2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Segue</a:t>
            </a:r>
          </a:p>
        </p:txBody>
      </p:sp>
      <p:sp>
        <p:nvSpPr>
          <p:cNvPr id="3" name="Segnaposto testo 2"/>
          <p:cNvSpPr txBox="1">
            <a:spLocks noGrp="1"/>
          </p:cNvSpPr>
          <p:nvPr>
            <p:ph type="body" idx="4294967295"/>
          </p:nvPr>
        </p:nvSpPr>
        <p:spPr>
          <a:xfrm>
            <a:off x="719832" y="1403573"/>
            <a:ext cx="8772480" cy="493703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a:solidFill>
                  <a:srgbClr val="FF6600"/>
                </a:solidFill>
              </a:rPr>
              <a:t>Le società commerciali</a:t>
            </a:r>
            <a:r>
              <a:rPr lang="it-IT">
                <a:solidFill>
                  <a:srgbClr val="FF0000"/>
                </a:solidFill>
              </a:rPr>
              <a:t> </a:t>
            </a:r>
            <a:r>
              <a:rPr lang="it-IT"/>
              <a:t>(S.n.c., S.a.s., S.r.l., S.p.A., S.a.p.A.) </a:t>
            </a:r>
            <a:r>
              <a:rPr lang="it-IT">
                <a:solidFill>
                  <a:srgbClr val="FF8080"/>
                </a:solidFill>
              </a:rPr>
              <a:t>entro il 30 settembre 2016</a:t>
            </a:r>
            <a:r>
              <a:rPr lang="it-IT"/>
              <a:t> possono </a:t>
            </a:r>
            <a:r>
              <a:rPr lang="it-IT">
                <a:solidFill>
                  <a:srgbClr val="009933"/>
                </a:solidFill>
              </a:rPr>
              <a:t>trasformarsi in società semplici </a:t>
            </a:r>
            <a:r>
              <a:rPr lang="it-IT"/>
              <a:t>con il pagamento della stessa imposta sostitutiva dell'imposta sui redditi e dell'IRAP, con la conseguenza che la successiva vendita o assegnazione degli immobili non determina più reddito d'impresa.</a:t>
            </a:r>
          </a:p>
          <a:p>
            <a:pPr lvl="0"/>
            <a:r>
              <a:rPr lang="it-IT">
                <a:solidFill>
                  <a:srgbClr val="FF6600"/>
                </a:solidFill>
              </a:rPr>
              <a:t> L'imprenditore individuale</a:t>
            </a:r>
            <a:r>
              <a:rPr lang="it-IT"/>
              <a:t> che</a:t>
            </a:r>
            <a:r>
              <a:rPr lang="it-IT">
                <a:solidFill>
                  <a:srgbClr val="FF8080"/>
                </a:solidFill>
              </a:rPr>
              <a:t> alla data del 31 ottobre 2015</a:t>
            </a:r>
            <a:r>
              <a:rPr lang="it-IT"/>
              <a:t> possiede beni immobili strumentali può, </a:t>
            </a:r>
            <a:r>
              <a:rPr lang="it-IT">
                <a:solidFill>
                  <a:srgbClr val="009933"/>
                </a:solidFill>
              </a:rPr>
              <a:t>entro il 31 maggio 2016,</a:t>
            </a:r>
            <a:r>
              <a:rPr lang="it-IT"/>
              <a:t> </a:t>
            </a:r>
            <a:r>
              <a:rPr lang="it-IT">
                <a:solidFill>
                  <a:srgbClr val="FF8080"/>
                </a:solidFill>
              </a:rPr>
              <a:t>optare per l'esclusione dei beni stessi dal patrimonio d'impresa</a:t>
            </a:r>
            <a:r>
              <a:rPr lang="it-IT"/>
              <a:t> con il pagamento di </a:t>
            </a:r>
            <a:r>
              <a:rPr lang="it-IT">
                <a:solidFill>
                  <a:srgbClr val="FF8080"/>
                </a:solidFill>
              </a:rPr>
              <a:t>un'imposta sostitutiva</a:t>
            </a:r>
            <a:r>
              <a:rPr lang="it-IT"/>
              <a:t> dell'imposta sui redditi e dell'IRAP </a:t>
            </a:r>
            <a:r>
              <a:rPr lang="it-IT">
                <a:solidFill>
                  <a:srgbClr val="FF6600"/>
                </a:solidFill>
              </a:rPr>
              <a:t>nella misura dell'8%</a:t>
            </a:r>
            <a:r>
              <a:rPr lang="it-IT"/>
              <a:t> della differenza tra il valore normale dei beni - oppure il loro valore catastale, su richiesta dell'imprenditore - ed il relativo valore fiscalmente riconosciuto, con le stesse modalità previste per le società commerciali.</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name="page24">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TRATTAMENTO TRIBUTARIO ASSEGNAZIONE / CESSIONE</a:t>
            </a:r>
          </a:p>
        </p:txBody>
      </p:sp>
      <p:sp>
        <p:nvSpPr>
          <p:cNvPr id="3" name="Segnaposto testo 2"/>
          <p:cNvSpPr txBox="1">
            <a:spLocks noGrp="1"/>
          </p:cNvSpPr>
          <p:nvPr>
            <p:ph type="body" idx="4294967295"/>
          </p:nvPr>
        </p:nvSpPr>
        <p:spPr>
          <a:xfrm>
            <a:off x="647824" y="1475581"/>
            <a:ext cx="8772480" cy="588960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400" dirty="0">
                <a:solidFill>
                  <a:srgbClr val="00CC33"/>
                </a:solidFill>
              </a:rPr>
              <a:t>D.P.R. 26-10-1972 n. 633 Art. 10</a:t>
            </a:r>
          </a:p>
          <a:p>
            <a:pPr lvl="0" algn="ctr">
              <a:buNone/>
            </a:pPr>
            <a:r>
              <a:rPr lang="it-IT" sz="1800" dirty="0">
                <a:solidFill>
                  <a:srgbClr val="FF8080"/>
                </a:solidFill>
              </a:rPr>
              <a:t>IMMOBILI ABITATIVI</a:t>
            </a:r>
          </a:p>
          <a:p>
            <a:pPr lvl="0">
              <a:buNone/>
            </a:pPr>
            <a:r>
              <a:rPr lang="it-IT" sz="1800" dirty="0">
                <a:solidFill>
                  <a:srgbClr val="FFFFFF"/>
                </a:solidFill>
              </a:rPr>
              <a:t>Sono esenti dall'imposta (IVA):</a:t>
            </a:r>
          </a:p>
          <a:p>
            <a:pPr lvl="0"/>
            <a:r>
              <a:rPr lang="it-IT" sz="2000" dirty="0">
                <a:solidFill>
                  <a:srgbClr val="FFFFFF"/>
                </a:solidFill>
              </a:rPr>
              <a:t>8-bis)  le cessioni di fabbricati o di porzioni di fabbricato diversi da quelli di cui al numero 8-ter), </a:t>
            </a:r>
            <a:r>
              <a:rPr lang="it-IT" sz="2000" dirty="0">
                <a:solidFill>
                  <a:srgbClr val="FF33FF"/>
                </a:solidFill>
              </a:rPr>
              <a:t>ESCLUSE</a:t>
            </a:r>
            <a:r>
              <a:rPr lang="it-IT" sz="2000" dirty="0">
                <a:solidFill>
                  <a:srgbClr val="FFFFFF"/>
                </a:solidFill>
              </a:rPr>
              <a:t> quelle effettuate (I) </a:t>
            </a:r>
            <a:r>
              <a:rPr lang="it-IT" sz="2000" dirty="0">
                <a:solidFill>
                  <a:srgbClr val="FFFF00"/>
                </a:solidFill>
              </a:rPr>
              <a:t>dalle imprese costruttrici degli stessi</a:t>
            </a:r>
            <a:r>
              <a:rPr lang="it-IT" sz="2000" dirty="0">
                <a:solidFill>
                  <a:srgbClr val="FF6600"/>
                </a:solidFill>
              </a:rPr>
              <a:t> </a:t>
            </a:r>
            <a:r>
              <a:rPr lang="it-IT" sz="2000" dirty="0">
                <a:solidFill>
                  <a:srgbClr val="FFFFFF"/>
                </a:solidFill>
              </a:rPr>
              <a:t>o dalle imprese che vi hanno eseguito, anche tramite imprese appaltatrici, (II) gli interventi di cui all'articolo 3, comma 1, lettere</a:t>
            </a:r>
            <a:r>
              <a:rPr lang="it-IT" sz="2000" dirty="0">
                <a:solidFill>
                  <a:srgbClr val="FF6600"/>
                </a:solidFill>
              </a:rPr>
              <a:t> </a:t>
            </a:r>
            <a:r>
              <a:rPr lang="it-IT" sz="2000" dirty="0" err="1">
                <a:solidFill>
                  <a:srgbClr val="FF6600"/>
                </a:solidFill>
              </a:rPr>
              <a:t>lettere</a:t>
            </a:r>
            <a:r>
              <a:rPr lang="it-IT" sz="2000" dirty="0">
                <a:solidFill>
                  <a:srgbClr val="FF6600"/>
                </a:solidFill>
              </a:rPr>
              <a:t> c) [restauro e </a:t>
            </a:r>
            <a:r>
              <a:rPr lang="it-IT" sz="2000" dirty="0" err="1">
                <a:solidFill>
                  <a:srgbClr val="FF6600"/>
                </a:solidFill>
              </a:rPr>
              <a:t>risanamemento</a:t>
            </a:r>
            <a:r>
              <a:rPr lang="it-IT" sz="2000" dirty="0">
                <a:solidFill>
                  <a:srgbClr val="FF6600"/>
                </a:solidFill>
              </a:rPr>
              <a:t> conservativo], </a:t>
            </a:r>
            <a:r>
              <a:rPr lang="it-IT" sz="2000" dirty="0">
                <a:solidFill>
                  <a:srgbClr val="00CC33"/>
                </a:solidFill>
              </a:rPr>
              <a:t>d) [ristrutturazione edilizia]</a:t>
            </a:r>
            <a:r>
              <a:rPr lang="it-IT" sz="2000" dirty="0">
                <a:solidFill>
                  <a:srgbClr val="FF6600"/>
                </a:solidFill>
              </a:rPr>
              <a:t> </a:t>
            </a:r>
            <a:r>
              <a:rPr lang="it-IT" sz="2000" dirty="0">
                <a:solidFill>
                  <a:srgbClr val="FFFFFF"/>
                </a:solidFill>
              </a:rPr>
              <a:t>ed </a:t>
            </a:r>
            <a:r>
              <a:rPr lang="it-IT" sz="2000" dirty="0">
                <a:solidFill>
                  <a:srgbClr val="FF8080"/>
                </a:solidFill>
              </a:rPr>
              <a:t>f) [ristrutturazione urbanistica]</a:t>
            </a:r>
            <a:r>
              <a:rPr lang="it-IT" sz="2000" dirty="0">
                <a:solidFill>
                  <a:srgbClr val="FFFFFF"/>
                </a:solidFill>
              </a:rPr>
              <a:t>, </a:t>
            </a:r>
            <a:r>
              <a:rPr lang="it-IT" sz="2000" dirty="0">
                <a:solidFill>
                  <a:srgbClr val="00CC33"/>
                </a:solidFill>
              </a:rPr>
              <a:t>entro cinque anni dalla data di ultimazione della costruzione o dell'intervento</a:t>
            </a:r>
            <a:r>
              <a:rPr lang="it-IT" sz="2000" dirty="0">
                <a:solidFill>
                  <a:srgbClr val="FFFFFF"/>
                </a:solidFill>
              </a:rPr>
              <a:t>, ovvero quelle effettuate (III) </a:t>
            </a:r>
            <a:r>
              <a:rPr lang="it-IT" sz="2000" dirty="0">
                <a:solidFill>
                  <a:srgbClr val="FFFF00"/>
                </a:solidFill>
              </a:rPr>
              <a:t>dalle stesse imprese</a:t>
            </a:r>
            <a:r>
              <a:rPr lang="it-IT" sz="2000" dirty="0">
                <a:solidFill>
                  <a:srgbClr val="FFFFFF"/>
                </a:solidFill>
              </a:rPr>
              <a:t> </a:t>
            </a:r>
            <a:r>
              <a:rPr lang="it-IT" sz="2000" dirty="0">
                <a:solidFill>
                  <a:srgbClr val="00CC33"/>
                </a:solidFill>
              </a:rPr>
              <a:t>anche successivamente</a:t>
            </a:r>
            <a:r>
              <a:rPr lang="it-IT" sz="2000" dirty="0">
                <a:solidFill>
                  <a:srgbClr val="FFFFFF"/>
                </a:solidFill>
              </a:rPr>
              <a:t> </a:t>
            </a:r>
            <a:r>
              <a:rPr lang="it-IT" sz="2000" dirty="0">
                <a:solidFill>
                  <a:srgbClr val="FF8080"/>
                </a:solidFill>
              </a:rPr>
              <a:t>nel caso in cui nel relativo atto il cedente abbia espressamente manifestato l'opzione per l'imposizione </a:t>
            </a:r>
            <a:r>
              <a:rPr lang="it-IT" sz="2000" dirty="0">
                <a:solidFill>
                  <a:srgbClr val="FFFFFF"/>
                </a:solidFill>
              </a:rPr>
              <a:t>(IV)</a:t>
            </a:r>
            <a:r>
              <a:rPr lang="it-IT" sz="2000" dirty="0">
                <a:solidFill>
                  <a:srgbClr val="FF8080"/>
                </a:solidFill>
              </a:rPr>
              <a:t> </a:t>
            </a:r>
            <a:r>
              <a:rPr lang="it-IT" sz="2000" dirty="0">
                <a:solidFill>
                  <a:srgbClr val="FFFFFF"/>
                </a:solidFill>
              </a:rPr>
              <a:t>[e le cessioni di fabbricati di civile abitazione destinati ad alloggi sociali, come definiti dal decreto del Ministro delle infrastrutture 22 aprile 2008, pubblicato nella Gazzetta Ufficiale n. 146 del 24 giugno 2008, per le quali nel relativo atto il cedente abbia espressamente manifestato l'opzione per l'imposizione].</a:t>
            </a:r>
          </a:p>
          <a:p>
            <a:pPr lvl="0">
              <a:buNone/>
            </a:pPr>
            <a:endParaRPr lang="it-IT" sz="1400" dirty="0"/>
          </a:p>
          <a:p>
            <a:pPr lvl="0">
              <a:buNone/>
            </a:pPr>
            <a:endParaRPr lang="it-IT" dirty="0"/>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name="page25">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Segue</a:t>
            </a:r>
          </a:p>
        </p:txBody>
      </p:sp>
      <p:sp>
        <p:nvSpPr>
          <p:cNvPr id="3" name="Segnaposto testo 2"/>
          <p:cNvSpPr txBox="1">
            <a:spLocks noGrp="1"/>
          </p:cNvSpPr>
          <p:nvPr>
            <p:ph type="body" idx="4294967295"/>
          </p:nvPr>
        </p:nvSpPr>
        <p:spPr>
          <a:xfrm>
            <a:off x="791840" y="1403573"/>
            <a:ext cx="8772480" cy="493703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800">
                <a:solidFill>
                  <a:srgbClr val="FF8080"/>
                </a:solidFill>
              </a:rPr>
              <a:t>IMMOBILI STRUMENTALI</a:t>
            </a:r>
          </a:p>
          <a:p>
            <a:pPr lvl="0" algn="ctr">
              <a:buNone/>
            </a:pPr>
            <a:r>
              <a:rPr lang="it-IT" sz="1800">
                <a:solidFill>
                  <a:srgbClr val="FF8080"/>
                </a:solidFill>
              </a:rPr>
              <a:t>Categorie catastali B, C, D, E, A/10</a:t>
            </a:r>
          </a:p>
          <a:p>
            <a:pPr lvl="0">
              <a:buNone/>
            </a:pPr>
            <a:r>
              <a:rPr lang="it-IT" sz="1800">
                <a:solidFill>
                  <a:srgbClr val="FFFFFF"/>
                </a:solidFill>
              </a:rPr>
              <a:t>Sono esenti dall'imposta (IVA):</a:t>
            </a:r>
          </a:p>
          <a:p>
            <a:pPr lvl="0"/>
            <a:r>
              <a:rPr lang="it-IT" sz="2200">
                <a:solidFill>
                  <a:srgbClr val="FFFFFF"/>
                </a:solidFill>
              </a:rPr>
              <a:t>8-ter)  le cessioni di fabbricati o di porzioni di fabbricato strumentali che per le loro caratteristiche non sono suscettibili di diversa utilizzazione senza radicali trasformazioni, ESCLUSE quelle effettuate (I)</a:t>
            </a:r>
            <a:r>
              <a:rPr lang="it-IT" sz="2200">
                <a:solidFill>
                  <a:srgbClr val="FF6600"/>
                </a:solidFill>
              </a:rPr>
              <a:t> </a:t>
            </a:r>
            <a:r>
              <a:rPr lang="it-IT" sz="2200">
                <a:solidFill>
                  <a:srgbClr val="FFFF00"/>
                </a:solidFill>
              </a:rPr>
              <a:t>dalle imprese costruttrici degli stessi </a:t>
            </a:r>
            <a:r>
              <a:rPr lang="it-IT" sz="2200">
                <a:solidFill>
                  <a:srgbClr val="FFFFFF"/>
                </a:solidFill>
              </a:rPr>
              <a:t>o (II) dalle imprese che vi hanno eseguito, anche tramite imprese appaltatrici, gli interventi di cui all'articolo 3, comma 1,</a:t>
            </a:r>
            <a:r>
              <a:rPr lang="it-IT" sz="2200">
                <a:solidFill>
                  <a:srgbClr val="FF6600"/>
                </a:solidFill>
              </a:rPr>
              <a:t> lettere c) [restauro e risanamemento conservativo], </a:t>
            </a:r>
            <a:r>
              <a:rPr lang="it-IT" sz="2200">
                <a:solidFill>
                  <a:srgbClr val="00CC33"/>
                </a:solidFill>
              </a:rPr>
              <a:t>d) [ristrutturazione edilizia]</a:t>
            </a:r>
            <a:r>
              <a:rPr lang="it-IT" sz="2200">
                <a:solidFill>
                  <a:srgbClr val="FF6600"/>
                </a:solidFill>
              </a:rPr>
              <a:t> </a:t>
            </a:r>
            <a:r>
              <a:rPr lang="it-IT" sz="2200">
                <a:solidFill>
                  <a:srgbClr val="FFFFFF"/>
                </a:solidFill>
              </a:rPr>
              <a:t>ed </a:t>
            </a:r>
            <a:r>
              <a:rPr lang="it-IT" sz="2200">
                <a:solidFill>
                  <a:srgbClr val="FF8080"/>
                </a:solidFill>
              </a:rPr>
              <a:t>f) [ristrutturazione urbanistica]</a:t>
            </a:r>
            <a:r>
              <a:rPr lang="it-IT" sz="2200">
                <a:solidFill>
                  <a:srgbClr val="FFFFFF"/>
                </a:solidFill>
              </a:rPr>
              <a:t>, del Testo Unico dell'edilizia di cui al decreto del Presidente della Repubblica 6 giugno 2001, n. 380, </a:t>
            </a:r>
            <a:r>
              <a:rPr lang="it-IT" sz="2200">
                <a:solidFill>
                  <a:srgbClr val="00CC33"/>
                </a:solidFill>
              </a:rPr>
              <a:t>entro cinque anni dalla data di ultimazione della costruzione o dell'intervento</a:t>
            </a:r>
            <a:r>
              <a:rPr lang="it-IT" sz="2200">
                <a:solidFill>
                  <a:srgbClr val="FFFFFF"/>
                </a:solidFill>
              </a:rPr>
              <a:t>, e (III) quelle per le quali nel relativo atto </a:t>
            </a:r>
            <a:r>
              <a:rPr lang="it-IT" sz="2200">
                <a:solidFill>
                  <a:srgbClr val="FF8080"/>
                </a:solidFill>
              </a:rPr>
              <a:t>il cedente abbia espressamente manifestato l'opzione per l'imposizione</a:t>
            </a:r>
            <a:r>
              <a:rPr lang="it-IT" sz="2200">
                <a:solidFill>
                  <a:srgbClr val="FFFFFF"/>
                </a:solidFill>
              </a:rPr>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name="page26">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TASSAZIONE ASSEGNAZIONE / CESSIONE</a:t>
            </a:r>
          </a:p>
        </p:txBody>
      </p:sp>
      <p:sp>
        <p:nvSpPr>
          <p:cNvPr id="3" name="Segnaposto testo 2"/>
          <p:cNvSpPr txBox="1">
            <a:spLocks noGrp="1"/>
          </p:cNvSpPr>
          <p:nvPr>
            <p:ph type="body" idx="4294967295"/>
          </p:nvPr>
        </p:nvSpPr>
        <p:spPr>
          <a:xfrm>
            <a:off x="719832" y="1619597"/>
            <a:ext cx="8772480" cy="501624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dirty="0">
                <a:solidFill>
                  <a:srgbClr val="FF6600"/>
                </a:solidFill>
              </a:rPr>
              <a:t>Immobile abitativo soggetta ad imposta di registro</a:t>
            </a:r>
          </a:p>
          <a:p>
            <a:pPr lvl="0"/>
            <a:r>
              <a:rPr lang="it-IT" dirty="0">
                <a:solidFill>
                  <a:srgbClr val="00CC33"/>
                </a:solidFill>
              </a:rPr>
              <a:t>Con agevolazioni prima casa</a:t>
            </a:r>
            <a:r>
              <a:rPr lang="it-IT" dirty="0"/>
              <a:t>: registro 1% (metà dell'aliquota normale al 2%) , ipotecaria euro 50, catastale euro 50</a:t>
            </a:r>
          </a:p>
          <a:p>
            <a:pPr lvl="0"/>
            <a:r>
              <a:rPr lang="it-IT" dirty="0">
                <a:solidFill>
                  <a:srgbClr val="00CC33"/>
                </a:solidFill>
              </a:rPr>
              <a:t>Non agevolato</a:t>
            </a:r>
            <a:r>
              <a:rPr lang="it-IT" dirty="0"/>
              <a:t>: registro 4,5% (metà dell'aliquota normale al 9%),  ipotecaria euro 50, catastale euro 50</a:t>
            </a:r>
          </a:p>
          <a:p>
            <a:pPr lvl="0" algn="ctr">
              <a:buNone/>
            </a:pPr>
            <a:r>
              <a:rPr lang="it-IT" dirty="0">
                <a:solidFill>
                  <a:srgbClr val="FF6600"/>
                </a:solidFill>
              </a:rPr>
              <a:t>Immobile abitativo soggetto ad IVA</a:t>
            </a:r>
          </a:p>
          <a:p>
            <a:pPr lvl="0"/>
            <a:r>
              <a:rPr lang="it-IT" dirty="0">
                <a:solidFill>
                  <a:srgbClr val="00CC33"/>
                </a:solidFill>
              </a:rPr>
              <a:t>Con agevolazioni prima casa</a:t>
            </a:r>
            <a:r>
              <a:rPr lang="it-IT" dirty="0"/>
              <a:t>: IVA al 4%, ipotecaria euro 200, catastale euro 200</a:t>
            </a:r>
          </a:p>
          <a:p>
            <a:pPr lvl="0"/>
            <a:r>
              <a:rPr lang="it-IT" dirty="0">
                <a:solidFill>
                  <a:srgbClr val="00CC33"/>
                </a:solidFill>
              </a:rPr>
              <a:t>Non agevolato</a:t>
            </a:r>
            <a:r>
              <a:rPr lang="it-IT" dirty="0"/>
              <a:t>: IVA al 10%, ipotecaria euro 200, catastale euro 200</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name="page27">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dirty="0" smtClean="0"/>
              <a:t>     Segue</a:t>
            </a:r>
            <a:r>
              <a:rPr lang="it-IT" dirty="0"/>
              <a:t>	</a:t>
            </a:r>
          </a:p>
        </p:txBody>
      </p:sp>
      <p:sp>
        <p:nvSpPr>
          <p:cNvPr id="3" name="Segnaposto testo 2"/>
          <p:cNvSpPr txBox="1">
            <a:spLocks noGrp="1"/>
          </p:cNvSpPr>
          <p:nvPr>
            <p:ph type="body" idx="4294967295"/>
          </p:nvPr>
        </p:nvSpPr>
        <p:spPr>
          <a:xfrm>
            <a:off x="719832" y="1475581"/>
            <a:ext cx="8772480" cy="493703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dirty="0">
                <a:solidFill>
                  <a:srgbClr val="FF6600"/>
                </a:solidFill>
              </a:rPr>
              <a:t>Immobile strumentale</a:t>
            </a:r>
          </a:p>
          <a:p>
            <a:pPr lvl="0">
              <a:buNone/>
            </a:pPr>
            <a:r>
              <a:rPr lang="it-IT" sz="1800" dirty="0">
                <a:solidFill>
                  <a:srgbClr val="00CC33"/>
                </a:solidFill>
              </a:rPr>
              <a:t>Ai sensi dell'art. 40 del </a:t>
            </a:r>
            <a:r>
              <a:rPr lang="it-IT" sz="1800" dirty="0" err="1">
                <a:solidFill>
                  <a:srgbClr val="00CC33"/>
                </a:solidFill>
              </a:rPr>
              <a:t>d.p.r.</a:t>
            </a:r>
            <a:r>
              <a:rPr lang="it-IT" sz="1800" dirty="0">
                <a:solidFill>
                  <a:srgbClr val="00CC33"/>
                </a:solidFill>
              </a:rPr>
              <a:t> n. 131/1986 si considerano soggette ad IVA anche le cessioni di beni strumentali per le quali l'imposta non è dovuta</a:t>
            </a:r>
          </a:p>
          <a:p>
            <a:pPr lvl="0"/>
            <a:r>
              <a:rPr lang="it-IT" dirty="0">
                <a:solidFill>
                  <a:srgbClr val="FF8080"/>
                </a:solidFill>
              </a:rPr>
              <a:t>Imposta di registro fissa</a:t>
            </a:r>
            <a:r>
              <a:rPr lang="it-IT" dirty="0"/>
              <a:t>, imposta ipotecaria euro 200, imposta catastale euro 200</a:t>
            </a:r>
          </a:p>
          <a:p>
            <a:pPr lvl="0"/>
            <a:r>
              <a:rPr lang="it-IT" dirty="0"/>
              <a:t>IVA se ricorrono i presupposti di cui all'art. 8, n. 10-ter del </a:t>
            </a:r>
            <a:r>
              <a:rPr lang="it-IT" dirty="0" err="1"/>
              <a:t>d.p.r.</a:t>
            </a:r>
            <a:r>
              <a:rPr lang="it-IT" dirty="0"/>
              <a:t> n. 633/1972 oppure IVA esente.</a:t>
            </a:r>
          </a:p>
          <a:p>
            <a:pPr lvl="0" algn="just">
              <a:buNone/>
            </a:pPr>
            <a:r>
              <a:rPr lang="it-IT" dirty="0"/>
              <a:t>In ogni caso la registrazione dell'atto sconta sempre l'imposta fissa di registro</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name="page28">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RIVALUTAZIONE TERRENI E PARTECIPAZIONI</a:t>
            </a:r>
          </a:p>
        </p:txBody>
      </p:sp>
      <p:sp>
        <p:nvSpPr>
          <p:cNvPr id="3" name="Segnaposto testo 2"/>
          <p:cNvSpPr txBox="1">
            <a:spLocks noGrp="1"/>
          </p:cNvSpPr>
          <p:nvPr>
            <p:ph type="body" idx="4294967295"/>
          </p:nvPr>
        </p:nvSpPr>
        <p:spPr>
          <a:xfrm>
            <a:off x="719832" y="1403573"/>
            <a:ext cx="8772480" cy="582228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800" dirty="0">
                <a:solidFill>
                  <a:srgbClr val="669966"/>
                </a:solidFill>
              </a:rPr>
              <a:t>L. 28-12-2015 n. 208 art. 1, commi 887-888</a:t>
            </a:r>
          </a:p>
          <a:p>
            <a:pPr lvl="0">
              <a:buNone/>
            </a:pPr>
            <a:r>
              <a:rPr lang="it-IT" sz="2200" dirty="0">
                <a:solidFill>
                  <a:srgbClr val="FFFFFF"/>
                </a:solidFill>
              </a:rPr>
              <a:t>Sono riaperti i termini per la rivalutazione del costo di acquisto dei </a:t>
            </a:r>
            <a:r>
              <a:rPr lang="it-IT" sz="2200" dirty="0">
                <a:solidFill>
                  <a:srgbClr val="00CC33"/>
                </a:solidFill>
              </a:rPr>
              <a:t>terreni </a:t>
            </a:r>
            <a:r>
              <a:rPr lang="it-IT" sz="2200" dirty="0">
                <a:solidFill>
                  <a:srgbClr val="FFFFFF"/>
                </a:solidFill>
              </a:rPr>
              <a:t>e delle </a:t>
            </a:r>
            <a:r>
              <a:rPr lang="it-IT" sz="2200" dirty="0">
                <a:solidFill>
                  <a:srgbClr val="FFFF00"/>
                </a:solidFill>
              </a:rPr>
              <a:t>partecipazioni</a:t>
            </a:r>
            <a:r>
              <a:rPr lang="it-IT" sz="2200" dirty="0">
                <a:solidFill>
                  <a:srgbClr val="FFFFFF"/>
                </a:solidFill>
              </a:rPr>
              <a:t> </a:t>
            </a:r>
            <a:r>
              <a:rPr lang="it-IT" sz="2200" dirty="0">
                <a:solidFill>
                  <a:srgbClr val="FF8080"/>
                </a:solidFill>
              </a:rPr>
              <a:t>posseduti alla data del 1° gennaio 2016</a:t>
            </a:r>
            <a:r>
              <a:rPr lang="it-IT" sz="2200" dirty="0">
                <a:solidFill>
                  <a:srgbClr val="FFFFFF"/>
                </a:solidFill>
              </a:rPr>
              <a:t> con il pagamento di </a:t>
            </a:r>
            <a:r>
              <a:rPr lang="it-IT" sz="2200" dirty="0">
                <a:solidFill>
                  <a:srgbClr val="FF6600"/>
                </a:solidFill>
              </a:rPr>
              <a:t>un'imposta sostitutiva dell'8%</a:t>
            </a:r>
            <a:r>
              <a:rPr lang="it-IT" sz="2200" dirty="0">
                <a:solidFill>
                  <a:srgbClr val="FFFFFF"/>
                </a:solidFill>
              </a:rPr>
              <a:t>.</a:t>
            </a:r>
          </a:p>
          <a:p>
            <a:pPr lvl="0">
              <a:buNone/>
            </a:pPr>
            <a:r>
              <a:rPr lang="it-IT" sz="2200" dirty="0">
                <a:solidFill>
                  <a:srgbClr val="FFFFFF"/>
                </a:solidFill>
              </a:rPr>
              <a:t>L'imposta dovuta può essere rateizzata fino ad un massimo di </a:t>
            </a:r>
            <a:r>
              <a:rPr lang="it-IT" sz="2200" dirty="0">
                <a:solidFill>
                  <a:srgbClr val="00CC33"/>
                </a:solidFill>
              </a:rPr>
              <a:t>tre rate annuali</a:t>
            </a:r>
            <a:r>
              <a:rPr lang="it-IT" sz="2200" dirty="0">
                <a:solidFill>
                  <a:srgbClr val="FFFFFF"/>
                </a:solidFill>
              </a:rPr>
              <a:t> di pari importo a decorrere dal </a:t>
            </a:r>
            <a:r>
              <a:rPr lang="it-IT" sz="2200" dirty="0">
                <a:solidFill>
                  <a:srgbClr val="FF8080"/>
                </a:solidFill>
              </a:rPr>
              <a:t>30 giugno 2016</a:t>
            </a:r>
            <a:r>
              <a:rPr lang="it-IT" sz="2200" dirty="0">
                <a:solidFill>
                  <a:srgbClr val="FFFFFF"/>
                </a:solidFill>
              </a:rPr>
              <a:t>; sulle rate successive alla prima sono dovuti gli </a:t>
            </a:r>
            <a:r>
              <a:rPr lang="it-IT" sz="2200" dirty="0">
                <a:solidFill>
                  <a:srgbClr val="FF6600"/>
                </a:solidFill>
              </a:rPr>
              <a:t>interessi nella misura del 3% annuo</a:t>
            </a:r>
            <a:r>
              <a:rPr lang="it-IT" sz="2200" dirty="0">
                <a:solidFill>
                  <a:srgbClr val="FFFFFF"/>
                </a:solidFill>
              </a:rPr>
              <a:t>.</a:t>
            </a:r>
          </a:p>
          <a:p>
            <a:pPr lvl="0">
              <a:buNone/>
            </a:pPr>
            <a:r>
              <a:rPr lang="it-IT" sz="2200" dirty="0">
                <a:solidFill>
                  <a:srgbClr val="FF6600"/>
                </a:solidFill>
              </a:rPr>
              <a:t>La redazione ed il giuramento della perizia</a:t>
            </a:r>
            <a:r>
              <a:rPr lang="it-IT" sz="2200" dirty="0">
                <a:solidFill>
                  <a:srgbClr val="FFFFFF"/>
                </a:solidFill>
              </a:rPr>
              <a:t> devono essere effettuati entro il </a:t>
            </a:r>
            <a:r>
              <a:rPr lang="it-IT" sz="2200" dirty="0">
                <a:solidFill>
                  <a:srgbClr val="FF8080"/>
                </a:solidFill>
              </a:rPr>
              <a:t>30 giugno 2016</a:t>
            </a:r>
            <a:r>
              <a:rPr lang="it-IT" sz="2200" dirty="0">
                <a:solidFill>
                  <a:srgbClr val="FFFFFF"/>
                </a:solidFill>
              </a:rPr>
              <a:t>.</a:t>
            </a:r>
          </a:p>
          <a:p>
            <a:pPr lvl="0">
              <a:buNone/>
            </a:pPr>
            <a:r>
              <a:rPr lang="it-IT" sz="2200" dirty="0">
                <a:solidFill>
                  <a:srgbClr val="FFFFFF"/>
                </a:solidFill>
              </a:rPr>
              <a:t>Il valore rivalutato costituisce </a:t>
            </a:r>
            <a:r>
              <a:rPr lang="it-IT" sz="2200" dirty="0">
                <a:solidFill>
                  <a:srgbClr val="009933"/>
                </a:solidFill>
              </a:rPr>
              <a:t>valore normale minimo</a:t>
            </a:r>
            <a:r>
              <a:rPr lang="it-IT" sz="2200" dirty="0">
                <a:solidFill>
                  <a:srgbClr val="FFFFFF"/>
                </a:solidFill>
              </a:rPr>
              <a:t> dell'immobile ai fini di qualsiasi imposta diretta o indiretta.</a:t>
            </a:r>
          </a:p>
          <a:p>
            <a:pPr lvl="0" algn="just">
              <a:buNone/>
            </a:pPr>
            <a:r>
              <a:rPr lang="it-IT" sz="2200" dirty="0">
                <a:solidFill>
                  <a:srgbClr val="FFFFFF"/>
                </a:solidFill>
              </a:rPr>
              <a:t>E' possibile procedere ad una nuova rivalutazione utilizzando in compensazione l'imposta pagata per la precedente rivalutazione</a:t>
            </a:r>
          </a:p>
          <a:p>
            <a:pPr lvl="0">
              <a:buNone/>
            </a:pPr>
            <a:endParaRPr lang="it-IT" sz="2200" dirty="0">
              <a:solidFill>
                <a:srgbClr val="FFFFFF"/>
              </a:solidFill>
            </a:endParaRPr>
          </a:p>
          <a:p>
            <a:pPr lvl="0">
              <a:buNone/>
            </a:pPr>
            <a:endParaRPr lang="it-IT" sz="1800" dirty="0">
              <a:solidFill>
                <a:srgbClr val="FFFFFF"/>
              </a:solidFill>
            </a:endParaRP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name="page29">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ACQUISTI ALL'ASTA IMPOSTE FISSE</a:t>
            </a:r>
          </a:p>
        </p:txBody>
      </p:sp>
      <p:sp>
        <p:nvSpPr>
          <p:cNvPr id="3" name="Segnaposto testo 2"/>
          <p:cNvSpPr txBox="1">
            <a:spLocks noGrp="1"/>
          </p:cNvSpPr>
          <p:nvPr>
            <p:ph type="body" idx="4294967295"/>
          </p:nvPr>
        </p:nvSpPr>
        <p:spPr>
          <a:xfrm>
            <a:off x="719832" y="1547589"/>
            <a:ext cx="8772480" cy="493703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buNone/>
            </a:pPr>
            <a:r>
              <a:rPr lang="it-IT" sz="1600" dirty="0">
                <a:solidFill>
                  <a:srgbClr val="00CC33"/>
                </a:solidFill>
              </a:rPr>
              <a:t>D.L. 14-2-2016 n. 18 Art. 16.  Modifica alla disciplina fiscale dei trasferimenti immobiliari nell'ambito di vendite giudiziarie</a:t>
            </a:r>
          </a:p>
          <a:p>
            <a:pPr lvl="0"/>
            <a:r>
              <a:rPr lang="it-IT" sz="1800" dirty="0"/>
              <a:t>1.  </a:t>
            </a:r>
            <a:r>
              <a:rPr lang="it-IT" sz="1800" dirty="0">
                <a:solidFill>
                  <a:srgbClr val="FF8080"/>
                </a:solidFill>
              </a:rPr>
              <a:t>Gli atti e i provvedimenti recanti il trasferimento della proprietà o di diritti reali su beni immobili</a:t>
            </a:r>
            <a:r>
              <a:rPr lang="it-IT" sz="1800" dirty="0"/>
              <a:t> </a:t>
            </a:r>
            <a:r>
              <a:rPr lang="it-IT" sz="1800" dirty="0">
                <a:solidFill>
                  <a:srgbClr val="FFFF00"/>
                </a:solidFill>
              </a:rPr>
              <a:t>emessi nell'ambito di una procedura giudiziaria di espropriazione immobiliare</a:t>
            </a:r>
            <a:r>
              <a:rPr lang="it-IT" sz="1800" dirty="0"/>
              <a:t> di cui al libro III, titolo II, capo IV, del codice di procedura civile, ovvero </a:t>
            </a:r>
            <a:r>
              <a:rPr lang="it-IT" sz="1800" dirty="0">
                <a:solidFill>
                  <a:srgbClr val="FF6600"/>
                </a:solidFill>
              </a:rPr>
              <a:t>di una procedura di vendita di cui all'articolo 107 del regio decreto 16 marzo 1942, n. 267 [legge fallimentare]</a:t>
            </a:r>
            <a:r>
              <a:rPr lang="it-IT" sz="1800" dirty="0"/>
              <a:t>, </a:t>
            </a:r>
            <a:r>
              <a:rPr lang="it-IT" sz="1800" dirty="0">
                <a:solidFill>
                  <a:srgbClr val="00CC33"/>
                </a:solidFill>
              </a:rPr>
              <a:t>sono assoggettati alle imposte di registro, ipotecaria e catastale nella misura fissa di 200 euro ciascuna</a:t>
            </a:r>
            <a:r>
              <a:rPr lang="it-IT" sz="1800" dirty="0"/>
              <a:t> </a:t>
            </a:r>
            <a:r>
              <a:rPr lang="it-IT" sz="1800" dirty="0">
                <a:solidFill>
                  <a:srgbClr val="FF8080"/>
                </a:solidFill>
              </a:rPr>
              <a:t>a condizione che l'acquirente dichiari che intende trasferirli entro due anni.</a:t>
            </a:r>
          </a:p>
          <a:p>
            <a:pPr lvl="0"/>
            <a:r>
              <a:rPr lang="it-IT" sz="1800" dirty="0"/>
              <a:t>2.  </a:t>
            </a:r>
            <a:r>
              <a:rPr lang="it-IT" sz="1800" dirty="0">
                <a:solidFill>
                  <a:srgbClr val="FF8080"/>
                </a:solidFill>
              </a:rPr>
              <a:t>Ove non si realizzi la condizione del </a:t>
            </a:r>
            <a:r>
              <a:rPr lang="it-IT" sz="1800" dirty="0" err="1">
                <a:solidFill>
                  <a:srgbClr val="FF8080"/>
                </a:solidFill>
              </a:rPr>
              <a:t>ritrasferimento</a:t>
            </a:r>
            <a:r>
              <a:rPr lang="it-IT" sz="1800" dirty="0">
                <a:solidFill>
                  <a:srgbClr val="FF8080"/>
                </a:solidFill>
              </a:rPr>
              <a:t> entro il biennio</a:t>
            </a:r>
            <a:r>
              <a:rPr lang="it-IT" sz="1800" dirty="0"/>
              <a:t>, </a:t>
            </a:r>
            <a:r>
              <a:rPr lang="it-IT" sz="1800" dirty="0">
                <a:solidFill>
                  <a:srgbClr val="00CC33"/>
                </a:solidFill>
              </a:rPr>
              <a:t>le imposte di registro, ipotecaria e catastale sono dovute nella misura ordinaria</a:t>
            </a:r>
            <a:r>
              <a:rPr lang="it-IT" sz="1800" dirty="0"/>
              <a:t> </a:t>
            </a:r>
            <a:r>
              <a:rPr lang="it-IT" sz="1800" dirty="0">
                <a:solidFill>
                  <a:srgbClr val="FF6600"/>
                </a:solidFill>
              </a:rPr>
              <a:t>e si applica una sanzione amministrativa del 30 per cento oltre agli interessi di mora</a:t>
            </a:r>
            <a:r>
              <a:rPr lang="it-IT" sz="1800" dirty="0"/>
              <a:t> di cui all'articolo 55, comma 4, del testo unico delle disposizioni concernenti l'imposta di registro, di cui al decreto del Presidente della Repubblica 26 aprile 1986, n. 131. Dalla scadenza del biennio decorre il termine per il recupero delle imposte ordinarie da parte dell'amministrazione finanziaria.</a:t>
            </a:r>
          </a:p>
          <a:p>
            <a:pPr lvl="0"/>
            <a:r>
              <a:rPr lang="it-IT" sz="1800" dirty="0"/>
              <a:t>3.  Le disposizioni del presente articolo hanno effetto per gli atti emessi dalla data di entrata in vigore del presente provvedimento </a:t>
            </a:r>
            <a:r>
              <a:rPr lang="it-IT" sz="1800" dirty="0">
                <a:solidFill>
                  <a:srgbClr val="FF8080"/>
                </a:solidFill>
              </a:rPr>
              <a:t>fino al 31 dicembre 2016</a:t>
            </a:r>
            <a:r>
              <a:rPr lang="it-IT" sz="1800" dirty="0"/>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name="page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Requisiti per godere delle agevolazioni prima casa</a:t>
            </a:r>
          </a:p>
        </p:txBody>
      </p:sp>
      <p:sp>
        <p:nvSpPr>
          <p:cNvPr id="3" name="Segnaposto testo 2"/>
          <p:cNvSpPr txBox="1">
            <a:spLocks noGrp="1"/>
          </p:cNvSpPr>
          <p:nvPr>
            <p:ph type="body" idx="4294967295"/>
          </p:nvPr>
        </p:nvSpPr>
        <p:spPr>
          <a:xfrm>
            <a:off x="740879" y="1927080"/>
            <a:ext cx="8772480" cy="4937039"/>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300">
                <a:solidFill>
                  <a:srgbClr val="339966"/>
                </a:solidFill>
              </a:rPr>
              <a:t>Nota II-bis della tariffa, parte I, allegata al T.U. Imposta di registro</a:t>
            </a:r>
          </a:p>
          <a:p>
            <a:pPr lvl="0"/>
            <a:r>
              <a:rPr lang="it-IT" sz="1600"/>
              <a:t>II-bis) 1. Ai fini dell'applicazione dell'aliquota del 2 per cento gli atti traslativi a titolo oneroso della proprietà di </a:t>
            </a:r>
            <a:r>
              <a:rPr lang="it-IT" sz="1600">
                <a:solidFill>
                  <a:srgbClr val="FF8080"/>
                </a:solidFill>
              </a:rPr>
              <a:t>case di abitazione</a:t>
            </a:r>
            <a:r>
              <a:rPr lang="it-IT" sz="1600"/>
              <a:t> non di lusso e agli atti traslativi o costitutivi della nuda proprietà, dell'usufrutto, dell'uso e dell'abitazione relativi alle stesse, devono ricorrere le seguenti condizioni:</a:t>
            </a:r>
          </a:p>
          <a:p>
            <a:pPr lvl="0"/>
            <a:r>
              <a:rPr lang="it-IT" sz="1600"/>
              <a:t>a) che l'immobile sia ubicato </a:t>
            </a:r>
            <a:r>
              <a:rPr lang="it-IT" sz="1600">
                <a:solidFill>
                  <a:srgbClr val="FF8080"/>
                </a:solidFill>
              </a:rPr>
              <a:t>nel territorio del comune in cui l'acquirente ha o stabilisca entro diciotto mesi dall'acquisto la propria residenza</a:t>
            </a:r>
            <a:r>
              <a:rPr lang="it-IT" sz="1600"/>
              <a:t> o, se diverso, in quello in cui l'acquirente </a:t>
            </a:r>
            <a:r>
              <a:rPr lang="it-IT" sz="1600">
                <a:solidFill>
                  <a:srgbClr val="FF8080"/>
                </a:solidFill>
              </a:rPr>
              <a:t>svolge la propria attività </a:t>
            </a:r>
            <a:r>
              <a:rPr lang="it-IT" sz="1600"/>
              <a:t>ovvero, se trasferito all'estero per ragioni di lavoro, in quello in cui ha sede o esercita l'attività il soggetto da cui dipende ovvero, nel caso in cui l'acquirente sia cittadino italiano emigrato all'estero, che l'immobile sia acquistato come prima casa sul territorio italiano. La dichiarazione di voler stabilire la residenza nel comune ove è ubicato l'immobile acquistato deve essere resa, a pena di decadenza, dall'acquirente nell'atto di acquisto;</a:t>
            </a:r>
          </a:p>
          <a:p>
            <a:pPr lvl="0"/>
            <a:r>
              <a:rPr lang="it-IT" sz="1600"/>
              <a:t>b) che nell'atto di acquisto l'acquirente dichiari </a:t>
            </a:r>
            <a:r>
              <a:rPr lang="it-IT" sz="1600">
                <a:solidFill>
                  <a:srgbClr val="FF8080"/>
                </a:solidFill>
              </a:rPr>
              <a:t>di non essere titolare esclusivo o in comunione con il coniuge dei diritti di proprietà, usufrutto, uso e abitazione di altra casa di abitazione </a:t>
            </a:r>
            <a:r>
              <a:rPr lang="it-IT" sz="1600">
                <a:solidFill>
                  <a:srgbClr val="339966"/>
                </a:solidFill>
              </a:rPr>
              <a:t>nel territorio del comune in cui è situato l'immobile da acquistare</a:t>
            </a:r>
            <a:r>
              <a:rPr lang="it-IT" sz="1600"/>
              <a:t>;</a:t>
            </a:r>
          </a:p>
          <a:p>
            <a:pPr lvl="0"/>
            <a:r>
              <a:rPr lang="it-IT" sz="1600"/>
              <a:t>c) che nell'atto di acquisto l'acquirente dichiari di non essere titolare, </a:t>
            </a:r>
            <a:r>
              <a:rPr lang="it-IT" sz="1600">
                <a:solidFill>
                  <a:srgbClr val="FF8080"/>
                </a:solidFill>
              </a:rPr>
              <a:t>neppure per quote</a:t>
            </a:r>
            <a:r>
              <a:rPr lang="it-IT" sz="1600"/>
              <a:t>, anche in regime di comunione legale </a:t>
            </a:r>
            <a:r>
              <a:rPr lang="it-IT" sz="1600">
                <a:solidFill>
                  <a:srgbClr val="339966"/>
                </a:solidFill>
              </a:rPr>
              <a:t>su tutto il territorio nazionale</a:t>
            </a:r>
            <a:r>
              <a:rPr lang="it-IT" sz="1600">
                <a:solidFill>
                  <a:srgbClr val="FF0000"/>
                </a:solidFill>
              </a:rPr>
              <a:t> </a:t>
            </a:r>
            <a:r>
              <a:rPr lang="it-IT" sz="1600">
                <a:solidFill>
                  <a:srgbClr val="FF8080"/>
                </a:solidFill>
              </a:rPr>
              <a:t>dei diritti di proprietà, usufrutto, uso, abitazione e nuda proprietà su altra casa di abitazione</a:t>
            </a:r>
            <a:r>
              <a:rPr lang="it-IT" sz="1600"/>
              <a:t> acquistata dallo stesso soggetto o dal coniuge </a:t>
            </a:r>
            <a:r>
              <a:rPr lang="it-IT" sz="1600">
                <a:solidFill>
                  <a:srgbClr val="339966"/>
                </a:solidFill>
              </a:rPr>
              <a:t>con le agevolazioni prima casa</a:t>
            </a:r>
            <a:r>
              <a:rPr lang="it-IT" sz="1600"/>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name="page4">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L'anno di grazia per vendere la prima casa</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a:solidFill>
                  <a:srgbClr val="339966"/>
                </a:solidFill>
              </a:rPr>
              <a:t>4-bis.</a:t>
            </a:r>
            <a:r>
              <a:rPr lang="it-IT"/>
              <a:t> L'aliquota del 2 per cento si applica anche agli atti di acquisto per i quali l'acquirente non soddisfa il requisito di cui alla lettera c) del comma 1 e per i quali i requisiti di cui alle lettere a) e b) del medesimo comma si verificano senza tener conto dell'immobile acquistato con le agevolazioni elencate nella lettera c), </a:t>
            </a:r>
            <a:r>
              <a:rPr lang="it-IT">
                <a:solidFill>
                  <a:srgbClr val="FF8080"/>
                </a:solidFill>
              </a:rPr>
              <a:t>a condizione che quest'ultimo immobile sia alienato entro un anno dalla data dell'atto</a:t>
            </a:r>
            <a:r>
              <a:rPr lang="it-IT"/>
              <a:t>. In mancanza di detta alienazione, all'atto di cui al periodo precedente si applica quanto previsto dal comma 4 (decadenza dall'agevolazione prima casa e recupero dell'imposta ordinaria al 9% oltre soprattassa ed interessi)</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0">
  <p:cSld name="page5">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Agevolazioni PPC</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2000">
                <a:solidFill>
                  <a:srgbClr val="339966"/>
                </a:solidFill>
              </a:rPr>
              <a:t>Art. 2, comma 4-bis D.L. n. 194/2009</a:t>
            </a:r>
          </a:p>
          <a:p>
            <a:pPr lvl="0"/>
            <a:r>
              <a:rPr lang="it-IT" sz="2000"/>
              <a:t>4-bis.  Al fine di assicurare le agevolazioni per la piccola proprietà contadina, a decorrere dalla data di entrata in vigore della legge di conversione del presente decreto, gli atti di trasferimento a titolo oneroso di </a:t>
            </a:r>
            <a:r>
              <a:rPr lang="it-IT" sz="2000">
                <a:solidFill>
                  <a:srgbClr val="00CC33"/>
                </a:solidFill>
              </a:rPr>
              <a:t>terreni e relative pertinenze, qualificati agricoli in base a strumenti urbanistici vigenti</a:t>
            </a:r>
            <a:r>
              <a:rPr lang="it-IT" sz="2000"/>
              <a:t>, posti in essere a favore di </a:t>
            </a:r>
            <a:r>
              <a:rPr lang="it-IT" sz="2000">
                <a:solidFill>
                  <a:srgbClr val="FFFF00"/>
                </a:solidFill>
              </a:rPr>
              <a:t>coltivatori diretti ed imprenditori agricoli professionali</a:t>
            </a:r>
            <a:r>
              <a:rPr lang="it-IT" sz="2000"/>
              <a:t>, </a:t>
            </a:r>
            <a:r>
              <a:rPr lang="it-IT" sz="2000">
                <a:solidFill>
                  <a:srgbClr val="FF6600"/>
                </a:solidFill>
              </a:rPr>
              <a:t>iscritti nella relativa gestione previdenziale ed assistenziale</a:t>
            </a:r>
            <a:r>
              <a:rPr lang="it-IT" sz="2000"/>
              <a:t>, nonché le operazioni fondiarie operate attraverso l'Istituto di servizi per il mercato agricolo alimentare (ISMEA), sono soggetti alle </a:t>
            </a:r>
            <a:r>
              <a:rPr lang="it-IT" sz="2000">
                <a:solidFill>
                  <a:srgbClr val="FF8080"/>
                </a:solidFill>
              </a:rPr>
              <a:t>imposte di registro ed ipotecaria nella misura fissa ed all'imposta catastale nella misura dell'1 per cento</a:t>
            </a:r>
            <a:r>
              <a:rPr lang="it-IT" sz="2000"/>
              <a:t>. Le agevolazioni previste dal periodo precedente si applicano altresì agli atti di trasferimento a titolo oneroso di terreni agricoli e relative pertinenze, posti in essere a favore di proprietari di masi chiusi di cui alla legge della provincia autonoma di Bolzano 28 novembre 2001, n. 17, da loro abitualmente coltivati... I predetti soggetti decadono dalle agevolazioni se, </a:t>
            </a:r>
            <a:r>
              <a:rPr lang="it-IT" sz="2000">
                <a:solidFill>
                  <a:srgbClr val="FF8080"/>
                </a:solidFill>
              </a:rPr>
              <a:t>prima che siano trascorsi </a:t>
            </a:r>
            <a:r>
              <a:rPr lang="it-IT" sz="2000">
                <a:solidFill>
                  <a:srgbClr val="339966"/>
                </a:solidFill>
              </a:rPr>
              <a:t>cinque anni dalla stipula degli atti</a:t>
            </a:r>
            <a:r>
              <a:rPr lang="it-IT" sz="2000">
                <a:solidFill>
                  <a:srgbClr val="FF8080"/>
                </a:solidFill>
              </a:rPr>
              <a:t>, alienano volontariamente i terreni ovvero cessano di coltivarli o di condurli direttamente</a:t>
            </a:r>
            <a:r>
              <a:rPr lang="it-IT" sz="2000"/>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name="page6">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Ampliamento PPC legge di stabilità</a:t>
            </a:r>
          </a:p>
        </p:txBody>
      </p:sp>
      <p:sp>
        <p:nvSpPr>
          <p:cNvPr id="3" name="Segnaposto testo 2"/>
          <p:cNvSpPr txBox="1">
            <a:spLocks noGrp="1"/>
          </p:cNvSpPr>
          <p:nvPr>
            <p:ph type="body" idx="4294967295"/>
          </p:nvPr>
        </p:nvSpPr>
        <p:spPr>
          <a:xfrm>
            <a:off x="740879" y="1963080"/>
            <a:ext cx="8772480" cy="501876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600">
                <a:solidFill>
                  <a:srgbClr val="339966"/>
                </a:solidFill>
              </a:rPr>
              <a:t>Art. 1, commi 906-907 L. 28-12-2015 n. 208</a:t>
            </a:r>
          </a:p>
          <a:p>
            <a:pPr lvl="0"/>
            <a:r>
              <a:rPr lang="it-IT" sz="2000"/>
              <a:t>906.  Al comma 4-bis dell'articolo 2 del decreto-legge 30 dicembre 2009, n. 194, convertito, con modificazioni, dalla legge 26 febbraio 2010, n. 25, dopo il primo periodo è inserito il seguente: «Le agevolazioni previste dal periodo precedente si applicano altresì </a:t>
            </a:r>
            <a:r>
              <a:rPr lang="it-IT" sz="2000">
                <a:solidFill>
                  <a:srgbClr val="00CC33"/>
                </a:solidFill>
              </a:rPr>
              <a:t>agli atti di trasferimento a titolo oneroso di terreni agricoli e relative pertinenze</a:t>
            </a:r>
            <a:r>
              <a:rPr lang="it-IT" sz="2000">
                <a:solidFill>
                  <a:srgbClr val="FF8080"/>
                </a:solidFill>
              </a:rPr>
              <a:t>, posti in essere a favore di proprietari di masi chiusi </a:t>
            </a:r>
            <a:r>
              <a:rPr lang="it-IT" sz="2000"/>
              <a:t>di cui alla legge della provincia autonoma di Bolzano 28 novembre 2001, n. 17, da loro abitualmente coltivati».</a:t>
            </a:r>
          </a:p>
          <a:p>
            <a:pPr lvl="0"/>
            <a:r>
              <a:rPr lang="it-IT" sz="2000"/>
              <a:t>907.  Le disposizioni di cui all'articolo 2, comma 4-bis, del decreto-legge 30 dicembre 2009, n. 194, convertito, con modificazioni, dalla legge 26 febbraio 2010, n. 25, sono applicabili anche </a:t>
            </a:r>
            <a:r>
              <a:rPr lang="it-IT" sz="2000">
                <a:solidFill>
                  <a:srgbClr val="FF8080"/>
                </a:solidFill>
              </a:rPr>
              <a:t>a favore del coniuge o dei parenti in linea retta, </a:t>
            </a:r>
            <a:r>
              <a:rPr lang="it-IT" sz="2000">
                <a:solidFill>
                  <a:srgbClr val="00CC33"/>
                </a:solidFill>
              </a:rPr>
              <a:t>purché già proprietari di terreni agricoli </a:t>
            </a:r>
            <a:r>
              <a:rPr lang="it-IT" sz="2000">
                <a:solidFill>
                  <a:srgbClr val="FF8080"/>
                </a:solidFill>
              </a:rPr>
              <a:t>e </a:t>
            </a:r>
            <a:r>
              <a:rPr lang="it-IT" sz="2000">
                <a:solidFill>
                  <a:srgbClr val="FFFF00"/>
                </a:solidFill>
              </a:rPr>
              <a:t>conviventi</a:t>
            </a:r>
            <a:r>
              <a:rPr lang="it-IT" sz="2000">
                <a:solidFill>
                  <a:srgbClr val="FFFFFF"/>
                </a:solidFill>
              </a:rPr>
              <a:t>, di soggetti aventi i requisiti </a:t>
            </a:r>
            <a:r>
              <a:rPr lang="it-IT" sz="2000"/>
              <a:t>di cui al medesimo articolo 2, comma 4-bis.</a:t>
            </a:r>
          </a:p>
          <a:p>
            <a:pPr lvl="0"/>
            <a:endParaRPr lang="it-IT" sz="2000"/>
          </a:p>
          <a:p>
            <a:pPr lvl="0"/>
            <a:endParaRPr lang="it-IT"/>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0">
  <p:cSld name="page7">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Soglia utilizzo del contante</a:t>
            </a:r>
          </a:p>
        </p:txBody>
      </p:sp>
      <p:sp>
        <p:nvSpPr>
          <p:cNvPr id="3" name="Segnaposto testo 2"/>
          <p:cNvSpPr txBox="1">
            <a:spLocks noGrp="1"/>
          </p:cNvSpPr>
          <p:nvPr>
            <p:ph type="body" idx="4294967295"/>
          </p:nvPr>
        </p:nvSpPr>
        <p:spPr>
          <a:xfrm>
            <a:off x="740879" y="1963080"/>
            <a:ext cx="8772480" cy="5074920"/>
          </a:xfrm>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600" dirty="0" err="1">
                <a:solidFill>
                  <a:srgbClr val="339966"/>
                </a:solidFill>
              </a:rPr>
              <a:t>D.Lgs.</a:t>
            </a:r>
            <a:r>
              <a:rPr lang="it-IT" sz="1600" dirty="0">
                <a:solidFill>
                  <a:srgbClr val="339966"/>
                </a:solidFill>
              </a:rPr>
              <a:t> 21-11-2007 n. 231</a:t>
            </a:r>
          </a:p>
          <a:p>
            <a:pPr lvl="0" algn="ctr">
              <a:buNone/>
            </a:pPr>
            <a:r>
              <a:rPr lang="it-IT" sz="1600" dirty="0">
                <a:solidFill>
                  <a:srgbClr val="66CC99"/>
                </a:solidFill>
              </a:rPr>
              <a:t>Art. 49.  Limitazioni all'uso del contante e dei titoli al portatore</a:t>
            </a:r>
          </a:p>
          <a:p>
            <a:pPr lvl="0"/>
            <a:r>
              <a:rPr lang="it-IT" sz="1600" dirty="0"/>
              <a:t>1.  </a:t>
            </a:r>
            <a:r>
              <a:rPr lang="it-IT" sz="1600" dirty="0">
                <a:solidFill>
                  <a:srgbClr val="FF8080"/>
                </a:solidFill>
              </a:rPr>
              <a:t>E' vietato il trasferimento di denaro contante</a:t>
            </a:r>
            <a:r>
              <a:rPr lang="it-IT" sz="1600" dirty="0"/>
              <a:t> o di libretti di deposito bancari o postali al portatore o di titoli al portatore in euro o in valuta estera, effettuato a qualsiasi titolo tra soggetti diversi, quando </a:t>
            </a:r>
            <a:r>
              <a:rPr lang="it-IT" sz="1600" dirty="0">
                <a:solidFill>
                  <a:srgbClr val="FF8080"/>
                </a:solidFill>
              </a:rPr>
              <a:t>il valore oggetto di trasferimento, è complessivamente </a:t>
            </a:r>
            <a:r>
              <a:rPr lang="it-IT" sz="1600" dirty="0">
                <a:solidFill>
                  <a:srgbClr val="FFFF00"/>
                </a:solidFill>
              </a:rPr>
              <a:t>pari o superiore a euro tremila</a:t>
            </a:r>
            <a:r>
              <a:rPr lang="it-IT" sz="1600" dirty="0"/>
              <a:t>. Il trasferimento è vietato </a:t>
            </a:r>
            <a:r>
              <a:rPr lang="it-IT" sz="1600" dirty="0">
                <a:solidFill>
                  <a:srgbClr val="FF6600"/>
                </a:solidFill>
              </a:rPr>
              <a:t>anche quando è effettuato con più pagamenti inferiori alla soglia che appaiono artificiosamente frazionati</a:t>
            </a:r>
            <a:r>
              <a:rPr lang="it-IT" sz="1600" dirty="0"/>
              <a:t>. Il trasferimento può tuttavia essere eseguito per il tramite di banche, Poste italiane S.p.a., istituti di moneta elettronica e istituti di pagamento.</a:t>
            </a:r>
          </a:p>
          <a:p>
            <a:pPr lvl="0"/>
            <a:r>
              <a:rPr lang="it-IT" sz="1600" dirty="0"/>
              <a:t>5. Gli assegni bancari e postali emessi </a:t>
            </a:r>
            <a:r>
              <a:rPr lang="it-IT" sz="1600" dirty="0">
                <a:solidFill>
                  <a:srgbClr val="FF8080"/>
                </a:solidFill>
              </a:rPr>
              <a:t>per importi pari o superiori a euro mille</a:t>
            </a:r>
            <a:r>
              <a:rPr lang="it-IT" sz="1600" dirty="0"/>
              <a:t> devono recare l'indicazione del nome o della ragione sociale del beneficiario e </a:t>
            </a:r>
            <a:r>
              <a:rPr lang="it-IT" sz="1600" dirty="0">
                <a:solidFill>
                  <a:srgbClr val="339966"/>
                </a:solidFill>
              </a:rPr>
              <a:t>la clausola di non trasferibilità.</a:t>
            </a:r>
          </a:p>
          <a:p>
            <a:pPr lvl="0"/>
            <a:r>
              <a:rPr lang="it-IT" sz="1600" dirty="0"/>
              <a:t>6.  Gli assegni bancari e postali emessi </a:t>
            </a:r>
            <a:r>
              <a:rPr lang="it-IT" sz="1600" dirty="0">
                <a:solidFill>
                  <a:srgbClr val="FFFF00"/>
                </a:solidFill>
              </a:rPr>
              <a:t>all'ordine del traente (a me medesimo) </a:t>
            </a:r>
            <a:r>
              <a:rPr lang="it-IT" sz="1600" dirty="0"/>
              <a:t>possono essere girati unicamente per l'incasso a una banca o a Poste Italiane S.p.A.</a:t>
            </a:r>
          </a:p>
          <a:p>
            <a:pPr lvl="0"/>
            <a:r>
              <a:rPr lang="it-IT" sz="1600" dirty="0"/>
              <a:t>7.  Gli assegni circolari, vaglia postali e cambiari sono emessi </a:t>
            </a:r>
            <a:r>
              <a:rPr lang="it-IT" sz="1600" dirty="0">
                <a:solidFill>
                  <a:srgbClr val="FFFF00"/>
                </a:solidFill>
              </a:rPr>
              <a:t>con l'indicazione del nome o della ragione sociale del beneficiario e la clausola di non trasferibilità</a:t>
            </a:r>
            <a:r>
              <a:rPr lang="it-IT" sz="1600" dirty="0"/>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name="page8">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Segue</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r>
              <a:rPr lang="it-IT" sz="2200"/>
              <a:t>8.  Il rilascio di assegni circolari, vaglia postali e cambiari </a:t>
            </a:r>
            <a:r>
              <a:rPr lang="it-IT" sz="2200">
                <a:solidFill>
                  <a:srgbClr val="FFFF00"/>
                </a:solidFill>
              </a:rPr>
              <a:t>di importo inferiore a euro mille </a:t>
            </a:r>
            <a:r>
              <a:rPr lang="it-IT" sz="2200"/>
              <a:t>può essere richiesto, per iscritto, dal cliente </a:t>
            </a:r>
            <a:r>
              <a:rPr lang="it-IT" sz="2200">
                <a:solidFill>
                  <a:srgbClr val="FF8080"/>
                </a:solidFill>
              </a:rPr>
              <a:t>senza la clausola di non trasferibilità</a:t>
            </a:r>
            <a:r>
              <a:rPr lang="it-IT" sz="2200"/>
              <a:t>.</a:t>
            </a:r>
          </a:p>
          <a:p>
            <a:pPr lvl="0"/>
            <a:r>
              <a:rPr lang="it-IT" sz="2200"/>
              <a:t>10.  Per ciascun modulo di assegno bancario o postale richiesto in forma libera ovvero per ciascun assegno circolare o vaglia postale o cambiario rilasciato in forma libera è dovuta dal richiedente, </a:t>
            </a:r>
            <a:r>
              <a:rPr lang="it-IT" sz="2200">
                <a:solidFill>
                  <a:srgbClr val="FF8080"/>
                </a:solidFill>
              </a:rPr>
              <a:t>a titolo di imposta di bollo, la somma di 1,50 euro</a:t>
            </a:r>
            <a:r>
              <a:rPr lang="it-IT" sz="2200"/>
              <a:t>.</a:t>
            </a:r>
          </a:p>
          <a:p>
            <a:pPr lvl="0"/>
            <a:r>
              <a:rPr lang="it-IT" sz="2200"/>
              <a:t>La </a:t>
            </a:r>
            <a:r>
              <a:rPr lang="it-IT" sz="2200">
                <a:solidFill>
                  <a:srgbClr val="FFFF00"/>
                </a:solidFill>
              </a:rPr>
              <a:t>sanzione</a:t>
            </a:r>
            <a:r>
              <a:rPr lang="it-IT" sz="2200"/>
              <a:t> per la violazione va dall'1% al 40% dell'importo trasferito con il minimo di euro 3.000.</a:t>
            </a:r>
          </a:p>
          <a:p>
            <a:pPr lvl="0"/>
            <a:r>
              <a:rPr lang="it-IT" sz="2200"/>
              <a:t>12.  Il saldo dei libretti di deposito bancari o postali al portatore non può essere pari o superiore a euro mille</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it-IT"/>
              <a:t>IL LEASING ABITATIVO</a:t>
            </a:r>
          </a:p>
        </p:txBody>
      </p:sp>
      <p:sp>
        <p:nvSpPr>
          <p:cNvPr id="3" name="Segnaposto testo 2"/>
          <p:cNvSpPr txBox="1">
            <a:spLocks noGrp="1"/>
          </p:cNvSpPr>
          <p:nvPr>
            <p:ph type="body" idx="4294967295"/>
          </p:nvPr>
        </p:nvSpPr>
        <p:spPr/>
        <p:txBody>
          <a:bodyPr/>
          <a:lstStyle>
            <a:defPPr marL="432000" marR="0" lvl="0" indent="-324000" algn="l">
              <a:spcBef>
                <a:spcPts val="0"/>
              </a:spcBef>
              <a:spcAft>
                <a:spcPts val="1417"/>
              </a:spcAft>
              <a:buClr>
                <a:srgbClr val="E6E6E6"/>
              </a:buClr>
              <a:buSzPct val="45000"/>
              <a:buFont typeface="StarSymbol"/>
              <a:buNone/>
              <a:defRPr lang="it-IT" sz="2400" b="0" i="0" u="none" strike="noStrike">
                <a:ln>
                  <a:noFill/>
                </a:ln>
                <a:solidFill>
                  <a:srgbClr val="E6E6E6"/>
                </a:solidFill>
                <a:latin typeface="Thorndale" pitchFamily="18"/>
                <a:ea typeface="Lucida Sans Unicode" pitchFamily="2"/>
                <a:cs typeface="Tahoma" pitchFamily="2"/>
              </a:defRPr>
            </a:defPPr>
            <a:lvl1pPr marL="432000" marR="0" lvl="0" indent="-324000" algn="l">
              <a:spcBef>
                <a:spcPts val="0"/>
              </a:spcBef>
              <a:spcAft>
                <a:spcPts val="1417"/>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1pPr>
            <a:lvl2pPr marL="864000" marR="0" lvl="1" indent="-288000" algn="l">
              <a:spcBef>
                <a:spcPts val="0"/>
              </a:spcBef>
              <a:spcAft>
                <a:spcPts val="1134"/>
              </a:spcAft>
              <a:buClr>
                <a:srgbClr val="E6E6E6"/>
              </a:buClr>
              <a:buSzPct val="75000"/>
              <a:buFont typeface="StarSymbol"/>
              <a:buChar char="–"/>
              <a:defRPr lang="it-IT" sz="2800" b="0" i="0" u="none" strike="noStrike">
                <a:ln>
                  <a:noFill/>
                </a:ln>
                <a:solidFill>
                  <a:srgbClr val="E6E6E6"/>
                </a:solidFill>
                <a:latin typeface="Thorndale" pitchFamily="18"/>
                <a:ea typeface="Lucida Sans Unicode" pitchFamily="2"/>
                <a:cs typeface="Tahoma" pitchFamily="2"/>
              </a:defRPr>
            </a:lvl2pPr>
            <a:lvl3pPr marL="1296000" marR="0" lvl="2" indent="-216000" algn="l">
              <a:spcBef>
                <a:spcPts val="0"/>
              </a:spcBef>
              <a:spcAft>
                <a:spcPts val="850"/>
              </a:spcAft>
              <a:buClr>
                <a:srgbClr val="E6E6E6"/>
              </a:buClr>
              <a:buSzPct val="45000"/>
              <a:buFont typeface="StarSymbol"/>
              <a:buChar char="●"/>
              <a:defRPr lang="it-IT" sz="2400" b="0" i="0" u="none" strike="noStrike">
                <a:ln>
                  <a:noFill/>
                </a:ln>
                <a:solidFill>
                  <a:srgbClr val="E6E6E6"/>
                </a:solidFill>
                <a:latin typeface="Thorndale" pitchFamily="18"/>
                <a:ea typeface="Lucida Sans Unicode" pitchFamily="2"/>
                <a:cs typeface="Tahoma" pitchFamily="2"/>
              </a:defRPr>
            </a:lvl3pPr>
            <a:lvl4pPr marL="1728000" marR="0" lvl="3" indent="-216000" algn="l">
              <a:spcBef>
                <a:spcPts val="0"/>
              </a:spcBef>
              <a:spcAft>
                <a:spcPts val="567"/>
              </a:spcAft>
              <a:buClr>
                <a:srgbClr val="E6E6E6"/>
              </a:buClr>
              <a:buSzPct val="7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4pPr>
            <a:lvl5pPr marL="2160000" marR="0" lvl="4"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5pPr>
            <a:lvl6pPr marL="2592000" marR="0" lvl="5"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6pPr>
            <a:lvl7pPr marL="3024000" marR="0" lvl="6"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7pPr>
            <a:lvl8pPr marL="3456000" marR="0" lvl="7"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8pPr>
            <a:lvl9pPr marL="3887999" marR="0" lvl="8" indent="-216000" algn="l">
              <a:spcBef>
                <a:spcPts val="0"/>
              </a:spcBef>
              <a:spcAft>
                <a:spcPts val="283"/>
              </a:spcAft>
              <a:buClr>
                <a:srgbClr val="E6E6E6"/>
              </a:buClr>
              <a:buSzPct val="45000"/>
              <a:buFont typeface="StarSymbol"/>
              <a:buChar char="●"/>
              <a:defRPr lang="it-IT" sz="2000" b="0" i="0" u="none" strike="noStrike">
                <a:ln>
                  <a:noFill/>
                </a:ln>
                <a:solidFill>
                  <a:srgbClr val="E6E6E6"/>
                </a:solidFill>
                <a:latin typeface="Thorndale" pitchFamily="18"/>
                <a:ea typeface="Lucida Sans Unicode" pitchFamily="2"/>
                <a:cs typeface="Tahoma" pitchFamily="2"/>
              </a:defRPr>
            </a:lvl9pPr>
          </a:lstStyle>
          <a:p>
            <a:pPr lvl="0" algn="ctr">
              <a:buNone/>
            </a:pPr>
            <a:r>
              <a:rPr lang="it-IT" sz="1800">
                <a:solidFill>
                  <a:srgbClr val="669966"/>
                </a:solidFill>
              </a:rPr>
              <a:t>L. 28-12-2015 n. 208 art. 1, comma 76</a:t>
            </a:r>
          </a:p>
          <a:p>
            <a:pPr lvl="0"/>
            <a:r>
              <a:rPr lang="it-IT"/>
              <a:t>Con il contratto di </a:t>
            </a:r>
            <a:r>
              <a:rPr lang="it-IT">
                <a:solidFill>
                  <a:srgbClr val="FF8080"/>
                </a:solidFill>
              </a:rPr>
              <a:t>locazione finanziaria di immobile da adibire ad abitazione principale</a:t>
            </a:r>
            <a:r>
              <a:rPr lang="it-IT"/>
              <a:t>, la banca o l'intermediario finanziario iscritto nell'albo di cui all'articolo 106 del testo unico delle leggi in materia bancaria e creditizia, di cui al decreto legislativo 1° settembre 1993, n. 385, </a:t>
            </a:r>
            <a:r>
              <a:rPr lang="it-IT">
                <a:solidFill>
                  <a:srgbClr val="FF8080"/>
                </a:solidFill>
              </a:rPr>
              <a:t>si obbliga ad acquistare o a far costruire l'immobile su scelta e secondo le indicazioni dell'utilizzatore</a:t>
            </a:r>
            <a:r>
              <a:rPr lang="it-IT"/>
              <a:t>, che se ne assume tutti i rischi, anche di perimento, </a:t>
            </a:r>
            <a:r>
              <a:rPr lang="it-IT">
                <a:solidFill>
                  <a:srgbClr val="FF8080"/>
                </a:solidFill>
              </a:rPr>
              <a:t>e lo mette a disposizione per un dato tempo verso un </a:t>
            </a:r>
            <a:r>
              <a:rPr lang="it-IT">
                <a:solidFill>
                  <a:srgbClr val="FFFF00"/>
                </a:solidFill>
              </a:rPr>
              <a:t>determinato corrispettivo che tenga conto del prezzo di acquisto o di costruzione e della durata del contratto</a:t>
            </a:r>
            <a:r>
              <a:rPr lang="it-IT"/>
              <a:t>. Alla scadenza del contratto l'utilizzatore </a:t>
            </a:r>
            <a:r>
              <a:rPr lang="it-IT">
                <a:solidFill>
                  <a:srgbClr val="FF6600"/>
                </a:solidFill>
              </a:rPr>
              <a:t>ha la facoltà di acquistare la proprietà del bene a un prezzo prestabilito</a:t>
            </a:r>
            <a:r>
              <a:rPr lang="it-IT"/>
              <a:t>.</a:t>
            </a:r>
          </a:p>
        </p:txBody>
      </p:sp>
    </p:spTree>
  </p:cSld>
  <p:clrMapOvr>
    <a:masterClrMapping/>
  </p:clrMapOvr>
  <p:transition spd="med">
    <p:split orient="ver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yt-dark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4184</Words>
  <Application>Microsoft Office PowerPoint</Application>
  <PresentationFormat>Personalizzato</PresentationFormat>
  <Paragraphs>144</Paragraphs>
  <Slides>29</Slides>
  <Notes>29</Notes>
  <HiddenSlides>3</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lyt-darkblue</vt:lpstr>
      <vt:lpstr>LEGGE DI STABILITA'  TEMATICHE IMMOBILIARI Forlì, 6 aprile 2016</vt:lpstr>
      <vt:lpstr>Tassazione acquisto immobili</vt:lpstr>
      <vt:lpstr>Requisiti per godere delle agevolazioni prima casa</vt:lpstr>
      <vt:lpstr>L'anno di grazia per vendere la prima casa</vt:lpstr>
      <vt:lpstr>Agevolazioni PPC</vt:lpstr>
      <vt:lpstr>Ampliamento PPC legge di stabilità</vt:lpstr>
      <vt:lpstr>Soglia utilizzo del contante</vt:lpstr>
      <vt:lpstr>Segue</vt:lpstr>
      <vt:lpstr>IL LEASING ABITATIVO</vt:lpstr>
      <vt:lpstr>INADEMPIMENTO DELL'UTILIZZATORE</vt:lpstr>
      <vt:lpstr>DETRAZIONI FISCALI dal 1° gennaio 2016 al 31 dicembre 2020 </vt:lpstr>
      <vt:lpstr>CONFRONTO CON DETRAZIONE IRPEF MUTUI</vt:lpstr>
      <vt:lpstr>LA CESSIONE DEL CONTRATTO DI LOCAZIONE FINANZIARIA</vt:lpstr>
      <vt:lpstr>BASE IMPONIBILE DELLA CESSIONE</vt:lpstr>
      <vt:lpstr>DETRAZIONE PER INTERVENTI DI RISTRUTTURAZIONE D.P.R. 22-12-1986 n. 917 art. 16-bis</vt:lpstr>
      <vt:lpstr>ACQUISTO DI IMMOBILE RISTRUTTURATO DALL'IMPRESA DI COSTRUZIONI</vt:lpstr>
      <vt:lpstr>VENDITA DELL'UNITA' IMMOBILIARE</vt:lpstr>
      <vt:lpstr>DETRAZIONI FISCALI PER INTERVENTI DI EFFICIENZA ENERGETICA</vt:lpstr>
      <vt:lpstr>Segue</vt:lpstr>
      <vt:lpstr>Spese per acquisto di mobili e grandi elettrodomestici D.L. 4-6-2013 n. 63 Art. 16  </vt:lpstr>
      <vt:lpstr>DETRAZIONE PER ACQUISTO DALL'IMPRESA  DI UNITA' IMMOBILIARI DI CLASSE A o B</vt:lpstr>
      <vt:lpstr>ASSEGNAZIONE AGEVOLATA DEI BENI IMMOBILI</vt:lpstr>
      <vt:lpstr>Segue</vt:lpstr>
      <vt:lpstr>TRATTAMENTO TRIBUTARIO ASSEGNAZIONE / CESSIONE</vt:lpstr>
      <vt:lpstr>Segue</vt:lpstr>
      <vt:lpstr>TASSAZIONE ASSEGNAZIONE / CESSIONE</vt:lpstr>
      <vt:lpstr>     Segue </vt:lpstr>
      <vt:lpstr>RIVALUTAZIONE TERRENI E PARTECIPAZIONI</vt:lpstr>
      <vt:lpstr>ACQUISTI ALL'ASTA IMPOSTE FISSE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LEGGE DI STABILITA'  TEMATICHE IMMOBILIARI Forlì, 6 aprile 2016</dc:title>
  <dc:creator>Alessandro Torroni</dc:creator>
  <cp:lastModifiedBy>Giulia Zattini</cp:lastModifiedBy>
  <cp:revision>112</cp:revision>
  <dcterms:created xsi:type="dcterms:W3CDTF">2016-04-01T22:48:51Z</dcterms:created>
  <dcterms:modified xsi:type="dcterms:W3CDTF">2016-04-06T08:41:58Z</dcterms:modified>
</cp:coreProperties>
</file>