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6" r:id="rId12"/>
    <p:sldId id="296" r:id="rId13"/>
    <p:sldId id="297" r:id="rId14"/>
    <p:sldId id="267" r:id="rId15"/>
    <p:sldId id="268" r:id="rId16"/>
    <p:sldId id="269" r:id="rId17"/>
    <p:sldId id="270" r:id="rId18"/>
    <p:sldId id="271" r:id="rId19"/>
    <p:sldId id="272" r:id="rId20"/>
    <p:sldId id="274" r:id="rId21"/>
    <p:sldId id="273" r:id="rId22"/>
    <p:sldId id="275" r:id="rId23"/>
    <p:sldId id="276" r:id="rId24"/>
    <p:sldId id="277" r:id="rId25"/>
    <p:sldId id="278" r:id="rId26"/>
    <p:sldId id="279" r:id="rId27"/>
    <p:sldId id="280" r:id="rId28"/>
    <p:sldId id="281" r:id="rId29"/>
    <p:sldId id="292" r:id="rId30"/>
    <p:sldId id="293" r:id="rId31"/>
    <p:sldId id="294" r:id="rId32"/>
    <p:sldId id="282" r:id="rId33"/>
    <p:sldId id="283" r:id="rId34"/>
    <p:sldId id="284" r:id="rId35"/>
    <p:sldId id="285" r:id="rId36"/>
    <p:sldId id="295" r:id="rId37"/>
    <p:sldId id="286" r:id="rId38"/>
    <p:sldId id="287" r:id="rId39"/>
    <p:sldId id="300" r:id="rId40"/>
    <p:sldId id="289" r:id="rId41"/>
    <p:sldId id="291" r:id="rId42"/>
    <p:sldId id="288" r:id="rId43"/>
    <p:sldId id="290" r:id="rId44"/>
    <p:sldId id="298" r:id="rId45"/>
    <p:sldId id="299" r:id="rId46"/>
    <p:sldId id="301"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ffice Notaio Torroni" initials="ONT" lastIdx="1" clrIdx="0">
    <p:extLst>
      <p:ext uri="{19B8F6BF-5375-455C-9EA6-DF929625EA0E}">
        <p15:presenceInfo xmlns:p15="http://schemas.microsoft.com/office/powerpoint/2012/main" userId="e5c4bbf59f34301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72" d="100"/>
          <a:sy n="72"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538614-5F47-42EC-A761-D8794C95869A}"/>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a:p>
        </p:txBody>
      </p:sp>
      <p:sp>
        <p:nvSpPr>
          <p:cNvPr id="3" name="Sottotitolo 2">
            <a:extLst>
              <a:ext uri="{FF2B5EF4-FFF2-40B4-BE49-F238E27FC236}">
                <a16:creationId xmlns:a16="http://schemas.microsoft.com/office/drawing/2014/main" id="{3CD435E8-B874-4E83-99EC-42AE59A4F4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a:p>
        </p:txBody>
      </p:sp>
      <p:sp>
        <p:nvSpPr>
          <p:cNvPr id="4" name="Segnaposto data 3">
            <a:extLst>
              <a:ext uri="{FF2B5EF4-FFF2-40B4-BE49-F238E27FC236}">
                <a16:creationId xmlns:a16="http://schemas.microsoft.com/office/drawing/2014/main" id="{2C306184-C776-4BBE-8ED9-F529880B0C94}"/>
              </a:ext>
            </a:extLst>
          </p:cNvPr>
          <p:cNvSpPr>
            <a:spLocks noGrp="1"/>
          </p:cNvSpPr>
          <p:nvPr>
            <p:ph type="dt" sz="half" idx="10"/>
          </p:nvPr>
        </p:nvSpPr>
        <p:spPr/>
        <p:txBody>
          <a:bodyPr/>
          <a:lstStyle/>
          <a:p>
            <a:fld id="{79FA92D7-C21A-4375-AE27-5448973638BB}" type="datetimeFigureOut">
              <a:rPr lang="en-US" smtClean="0"/>
              <a:t>1/10/2022</a:t>
            </a:fld>
            <a:endParaRPr lang="en-US"/>
          </a:p>
        </p:txBody>
      </p:sp>
      <p:sp>
        <p:nvSpPr>
          <p:cNvPr id="5" name="Segnaposto piè di pagina 4">
            <a:extLst>
              <a:ext uri="{FF2B5EF4-FFF2-40B4-BE49-F238E27FC236}">
                <a16:creationId xmlns:a16="http://schemas.microsoft.com/office/drawing/2014/main" id="{9F8DCBED-CEDA-4290-ABE3-24469B15E58D}"/>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B2C065C3-FF29-408B-933A-3EDA02379237}"/>
              </a:ext>
            </a:extLst>
          </p:cNvPr>
          <p:cNvSpPr>
            <a:spLocks noGrp="1"/>
          </p:cNvSpPr>
          <p:nvPr>
            <p:ph type="sldNum" sz="quarter" idx="12"/>
          </p:nvPr>
        </p:nvSpPr>
        <p:spPr/>
        <p:txBody>
          <a:bodyPr/>
          <a:lstStyle/>
          <a:p>
            <a:fld id="{424B1DDD-A672-45AD-A9EB-297CC928C89A}" type="slidenum">
              <a:rPr lang="en-US" smtClean="0"/>
              <a:t>‹N›</a:t>
            </a:fld>
            <a:endParaRPr lang="en-US"/>
          </a:p>
        </p:txBody>
      </p:sp>
    </p:spTree>
    <p:extLst>
      <p:ext uri="{BB962C8B-B14F-4D97-AF65-F5344CB8AC3E}">
        <p14:creationId xmlns:p14="http://schemas.microsoft.com/office/powerpoint/2010/main" val="2530310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2DAA06-C55E-475E-B1DF-D9711F22701F}"/>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testo verticale 2">
            <a:extLst>
              <a:ext uri="{FF2B5EF4-FFF2-40B4-BE49-F238E27FC236}">
                <a16:creationId xmlns:a16="http://schemas.microsoft.com/office/drawing/2014/main" id="{7F9BEEA0-D574-467D-B748-3AB3DE9A4304}"/>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254FD910-D3CC-46AA-B62D-DFC6737D192F}"/>
              </a:ext>
            </a:extLst>
          </p:cNvPr>
          <p:cNvSpPr>
            <a:spLocks noGrp="1"/>
          </p:cNvSpPr>
          <p:nvPr>
            <p:ph type="dt" sz="half" idx="10"/>
          </p:nvPr>
        </p:nvSpPr>
        <p:spPr/>
        <p:txBody>
          <a:bodyPr/>
          <a:lstStyle/>
          <a:p>
            <a:fld id="{79FA92D7-C21A-4375-AE27-5448973638BB}" type="datetimeFigureOut">
              <a:rPr lang="en-US" smtClean="0"/>
              <a:t>1/10/2022</a:t>
            </a:fld>
            <a:endParaRPr lang="en-US"/>
          </a:p>
        </p:txBody>
      </p:sp>
      <p:sp>
        <p:nvSpPr>
          <p:cNvPr id="5" name="Segnaposto piè di pagina 4">
            <a:extLst>
              <a:ext uri="{FF2B5EF4-FFF2-40B4-BE49-F238E27FC236}">
                <a16:creationId xmlns:a16="http://schemas.microsoft.com/office/drawing/2014/main" id="{934BE8AC-688D-46B8-929F-9E0FC13EDD1E}"/>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099156AE-E74C-421C-B8B1-BF43720079BD}"/>
              </a:ext>
            </a:extLst>
          </p:cNvPr>
          <p:cNvSpPr>
            <a:spLocks noGrp="1"/>
          </p:cNvSpPr>
          <p:nvPr>
            <p:ph type="sldNum" sz="quarter" idx="12"/>
          </p:nvPr>
        </p:nvSpPr>
        <p:spPr/>
        <p:txBody>
          <a:bodyPr/>
          <a:lstStyle/>
          <a:p>
            <a:fld id="{424B1DDD-A672-45AD-A9EB-297CC928C89A}" type="slidenum">
              <a:rPr lang="en-US" smtClean="0"/>
              <a:t>‹N›</a:t>
            </a:fld>
            <a:endParaRPr lang="en-US"/>
          </a:p>
        </p:txBody>
      </p:sp>
    </p:spTree>
    <p:extLst>
      <p:ext uri="{BB962C8B-B14F-4D97-AF65-F5344CB8AC3E}">
        <p14:creationId xmlns:p14="http://schemas.microsoft.com/office/powerpoint/2010/main" val="1807546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AC143047-4357-4569-8678-01AEC8BFFA9F}"/>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a:p>
        </p:txBody>
      </p:sp>
      <p:sp>
        <p:nvSpPr>
          <p:cNvPr id="3" name="Segnaposto testo verticale 2">
            <a:extLst>
              <a:ext uri="{FF2B5EF4-FFF2-40B4-BE49-F238E27FC236}">
                <a16:creationId xmlns:a16="http://schemas.microsoft.com/office/drawing/2014/main" id="{52E08E5E-E4D2-4CA0-B2DC-B6B45D5C3C78}"/>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C4A46449-5EEB-4CB5-A13B-EF11E211C75E}"/>
              </a:ext>
            </a:extLst>
          </p:cNvPr>
          <p:cNvSpPr>
            <a:spLocks noGrp="1"/>
          </p:cNvSpPr>
          <p:nvPr>
            <p:ph type="dt" sz="half" idx="10"/>
          </p:nvPr>
        </p:nvSpPr>
        <p:spPr/>
        <p:txBody>
          <a:bodyPr/>
          <a:lstStyle/>
          <a:p>
            <a:fld id="{79FA92D7-C21A-4375-AE27-5448973638BB}" type="datetimeFigureOut">
              <a:rPr lang="en-US" smtClean="0"/>
              <a:t>1/10/2022</a:t>
            </a:fld>
            <a:endParaRPr lang="en-US"/>
          </a:p>
        </p:txBody>
      </p:sp>
      <p:sp>
        <p:nvSpPr>
          <p:cNvPr id="5" name="Segnaposto piè di pagina 4">
            <a:extLst>
              <a:ext uri="{FF2B5EF4-FFF2-40B4-BE49-F238E27FC236}">
                <a16:creationId xmlns:a16="http://schemas.microsoft.com/office/drawing/2014/main" id="{7F56214E-6365-4D66-94EC-082ED4054810}"/>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443564B0-04F2-4681-8390-7D2FF357A5F5}"/>
              </a:ext>
            </a:extLst>
          </p:cNvPr>
          <p:cNvSpPr>
            <a:spLocks noGrp="1"/>
          </p:cNvSpPr>
          <p:nvPr>
            <p:ph type="sldNum" sz="quarter" idx="12"/>
          </p:nvPr>
        </p:nvSpPr>
        <p:spPr/>
        <p:txBody>
          <a:bodyPr/>
          <a:lstStyle/>
          <a:p>
            <a:fld id="{424B1DDD-A672-45AD-A9EB-297CC928C89A}" type="slidenum">
              <a:rPr lang="en-US" smtClean="0"/>
              <a:t>‹N›</a:t>
            </a:fld>
            <a:endParaRPr lang="en-US"/>
          </a:p>
        </p:txBody>
      </p:sp>
    </p:spTree>
    <p:extLst>
      <p:ext uri="{BB962C8B-B14F-4D97-AF65-F5344CB8AC3E}">
        <p14:creationId xmlns:p14="http://schemas.microsoft.com/office/powerpoint/2010/main" val="3113042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3A7A49-5D45-4C73-99C1-96551FE88C2B}"/>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contenuto 2">
            <a:extLst>
              <a:ext uri="{FF2B5EF4-FFF2-40B4-BE49-F238E27FC236}">
                <a16:creationId xmlns:a16="http://schemas.microsoft.com/office/drawing/2014/main" id="{3BC43368-1632-4C70-B438-6C5B67670AE8}"/>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95DC3561-8603-4B20-A0DE-550EC17E58DD}"/>
              </a:ext>
            </a:extLst>
          </p:cNvPr>
          <p:cNvSpPr>
            <a:spLocks noGrp="1"/>
          </p:cNvSpPr>
          <p:nvPr>
            <p:ph type="dt" sz="half" idx="10"/>
          </p:nvPr>
        </p:nvSpPr>
        <p:spPr/>
        <p:txBody>
          <a:bodyPr/>
          <a:lstStyle/>
          <a:p>
            <a:fld id="{79FA92D7-C21A-4375-AE27-5448973638BB}" type="datetimeFigureOut">
              <a:rPr lang="en-US" smtClean="0"/>
              <a:t>1/10/2022</a:t>
            </a:fld>
            <a:endParaRPr lang="en-US"/>
          </a:p>
        </p:txBody>
      </p:sp>
      <p:sp>
        <p:nvSpPr>
          <p:cNvPr id="5" name="Segnaposto piè di pagina 4">
            <a:extLst>
              <a:ext uri="{FF2B5EF4-FFF2-40B4-BE49-F238E27FC236}">
                <a16:creationId xmlns:a16="http://schemas.microsoft.com/office/drawing/2014/main" id="{D8DD5419-CEA3-47A5-BC40-293B5522B3DC}"/>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7D7D215D-F7BF-42F9-BEAF-3B86D0B52EB7}"/>
              </a:ext>
            </a:extLst>
          </p:cNvPr>
          <p:cNvSpPr>
            <a:spLocks noGrp="1"/>
          </p:cNvSpPr>
          <p:nvPr>
            <p:ph type="sldNum" sz="quarter" idx="12"/>
          </p:nvPr>
        </p:nvSpPr>
        <p:spPr/>
        <p:txBody>
          <a:bodyPr/>
          <a:lstStyle/>
          <a:p>
            <a:fld id="{424B1DDD-A672-45AD-A9EB-297CC928C89A}" type="slidenum">
              <a:rPr lang="en-US" smtClean="0"/>
              <a:t>‹N›</a:t>
            </a:fld>
            <a:endParaRPr lang="en-US"/>
          </a:p>
        </p:txBody>
      </p:sp>
    </p:spTree>
    <p:extLst>
      <p:ext uri="{BB962C8B-B14F-4D97-AF65-F5344CB8AC3E}">
        <p14:creationId xmlns:p14="http://schemas.microsoft.com/office/powerpoint/2010/main" val="3562033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A1BA61-8CDC-4C68-B59B-EFEFF38C6B6E}"/>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a:p>
        </p:txBody>
      </p:sp>
      <p:sp>
        <p:nvSpPr>
          <p:cNvPr id="3" name="Segnaposto testo 2">
            <a:extLst>
              <a:ext uri="{FF2B5EF4-FFF2-40B4-BE49-F238E27FC236}">
                <a16:creationId xmlns:a16="http://schemas.microsoft.com/office/drawing/2014/main" id="{B879F9C0-56FE-409D-A9C7-2F95B1AFF8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02756232-A20C-488C-9F12-C2AE55EFF5DF}"/>
              </a:ext>
            </a:extLst>
          </p:cNvPr>
          <p:cNvSpPr>
            <a:spLocks noGrp="1"/>
          </p:cNvSpPr>
          <p:nvPr>
            <p:ph type="dt" sz="half" idx="10"/>
          </p:nvPr>
        </p:nvSpPr>
        <p:spPr/>
        <p:txBody>
          <a:bodyPr/>
          <a:lstStyle/>
          <a:p>
            <a:fld id="{79FA92D7-C21A-4375-AE27-5448973638BB}" type="datetimeFigureOut">
              <a:rPr lang="en-US" smtClean="0"/>
              <a:t>1/10/2022</a:t>
            </a:fld>
            <a:endParaRPr lang="en-US"/>
          </a:p>
        </p:txBody>
      </p:sp>
      <p:sp>
        <p:nvSpPr>
          <p:cNvPr id="5" name="Segnaposto piè di pagina 4">
            <a:extLst>
              <a:ext uri="{FF2B5EF4-FFF2-40B4-BE49-F238E27FC236}">
                <a16:creationId xmlns:a16="http://schemas.microsoft.com/office/drawing/2014/main" id="{32088AC1-FF41-46B3-83BB-EA072C0449DC}"/>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4824C86E-B1E9-43B4-8D94-EE8F17A2579D}"/>
              </a:ext>
            </a:extLst>
          </p:cNvPr>
          <p:cNvSpPr>
            <a:spLocks noGrp="1"/>
          </p:cNvSpPr>
          <p:nvPr>
            <p:ph type="sldNum" sz="quarter" idx="12"/>
          </p:nvPr>
        </p:nvSpPr>
        <p:spPr/>
        <p:txBody>
          <a:bodyPr/>
          <a:lstStyle/>
          <a:p>
            <a:fld id="{424B1DDD-A672-45AD-A9EB-297CC928C89A}" type="slidenum">
              <a:rPr lang="en-US" smtClean="0"/>
              <a:t>‹N›</a:t>
            </a:fld>
            <a:endParaRPr lang="en-US"/>
          </a:p>
        </p:txBody>
      </p:sp>
    </p:spTree>
    <p:extLst>
      <p:ext uri="{BB962C8B-B14F-4D97-AF65-F5344CB8AC3E}">
        <p14:creationId xmlns:p14="http://schemas.microsoft.com/office/powerpoint/2010/main" val="2201242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16EE3D-46B9-42C2-8844-453B2DFDABBB}"/>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contenuto 2">
            <a:extLst>
              <a:ext uri="{FF2B5EF4-FFF2-40B4-BE49-F238E27FC236}">
                <a16:creationId xmlns:a16="http://schemas.microsoft.com/office/drawing/2014/main" id="{E5C74C10-9F22-4F62-A33A-DD6AF46415AF}"/>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a:extLst>
              <a:ext uri="{FF2B5EF4-FFF2-40B4-BE49-F238E27FC236}">
                <a16:creationId xmlns:a16="http://schemas.microsoft.com/office/drawing/2014/main" id="{81B97A19-E721-451B-B869-47B3A7750C07}"/>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4">
            <a:extLst>
              <a:ext uri="{FF2B5EF4-FFF2-40B4-BE49-F238E27FC236}">
                <a16:creationId xmlns:a16="http://schemas.microsoft.com/office/drawing/2014/main" id="{6E335A3C-D11D-4699-907C-1B4514340C12}"/>
              </a:ext>
            </a:extLst>
          </p:cNvPr>
          <p:cNvSpPr>
            <a:spLocks noGrp="1"/>
          </p:cNvSpPr>
          <p:nvPr>
            <p:ph type="dt" sz="half" idx="10"/>
          </p:nvPr>
        </p:nvSpPr>
        <p:spPr/>
        <p:txBody>
          <a:bodyPr/>
          <a:lstStyle/>
          <a:p>
            <a:fld id="{79FA92D7-C21A-4375-AE27-5448973638BB}" type="datetimeFigureOut">
              <a:rPr lang="en-US" smtClean="0"/>
              <a:t>1/10/2022</a:t>
            </a:fld>
            <a:endParaRPr lang="en-US"/>
          </a:p>
        </p:txBody>
      </p:sp>
      <p:sp>
        <p:nvSpPr>
          <p:cNvPr id="6" name="Segnaposto piè di pagina 5">
            <a:extLst>
              <a:ext uri="{FF2B5EF4-FFF2-40B4-BE49-F238E27FC236}">
                <a16:creationId xmlns:a16="http://schemas.microsoft.com/office/drawing/2014/main" id="{84BDD67F-5735-4EC8-84F6-9F64B70B85F3}"/>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a16="http://schemas.microsoft.com/office/drawing/2014/main" id="{EDA6D629-06B3-40EA-B5E1-1A29A51C2E1E}"/>
              </a:ext>
            </a:extLst>
          </p:cNvPr>
          <p:cNvSpPr>
            <a:spLocks noGrp="1"/>
          </p:cNvSpPr>
          <p:nvPr>
            <p:ph type="sldNum" sz="quarter" idx="12"/>
          </p:nvPr>
        </p:nvSpPr>
        <p:spPr/>
        <p:txBody>
          <a:bodyPr/>
          <a:lstStyle/>
          <a:p>
            <a:fld id="{424B1DDD-A672-45AD-A9EB-297CC928C89A}" type="slidenum">
              <a:rPr lang="en-US" smtClean="0"/>
              <a:t>‹N›</a:t>
            </a:fld>
            <a:endParaRPr lang="en-US"/>
          </a:p>
        </p:txBody>
      </p:sp>
    </p:spTree>
    <p:extLst>
      <p:ext uri="{BB962C8B-B14F-4D97-AF65-F5344CB8AC3E}">
        <p14:creationId xmlns:p14="http://schemas.microsoft.com/office/powerpoint/2010/main" val="239832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FBACF2-E8F9-4763-ADC1-C135B83D1BD9}"/>
              </a:ext>
            </a:extLst>
          </p:cNvPr>
          <p:cNvSpPr>
            <a:spLocks noGrp="1"/>
          </p:cNvSpPr>
          <p:nvPr>
            <p:ph type="title"/>
          </p:nvPr>
        </p:nvSpPr>
        <p:spPr>
          <a:xfrm>
            <a:off x="839788" y="365125"/>
            <a:ext cx="10515600" cy="1325563"/>
          </a:xfrm>
        </p:spPr>
        <p:txBody>
          <a:bodyPr/>
          <a:lstStyle/>
          <a:p>
            <a:r>
              <a:rPr lang="it-IT"/>
              <a:t>Fare clic per modificare lo stile del titolo dello schema</a:t>
            </a:r>
            <a:endParaRPr lang="en-US"/>
          </a:p>
        </p:txBody>
      </p:sp>
      <p:sp>
        <p:nvSpPr>
          <p:cNvPr id="3" name="Segnaposto testo 2">
            <a:extLst>
              <a:ext uri="{FF2B5EF4-FFF2-40B4-BE49-F238E27FC236}">
                <a16:creationId xmlns:a16="http://schemas.microsoft.com/office/drawing/2014/main" id="{0BFF955C-9556-42AA-8644-C96BD97CB7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627210A5-35F7-4F57-9017-458A3F67B648}"/>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a:extLst>
              <a:ext uri="{FF2B5EF4-FFF2-40B4-BE49-F238E27FC236}">
                <a16:creationId xmlns:a16="http://schemas.microsoft.com/office/drawing/2014/main" id="{4685E46A-A3B1-4ED0-B0F3-8B28FB42EA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EDC337E8-7E7E-4605-8DC0-446F011D84AB}"/>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Segnaposto data 6">
            <a:extLst>
              <a:ext uri="{FF2B5EF4-FFF2-40B4-BE49-F238E27FC236}">
                <a16:creationId xmlns:a16="http://schemas.microsoft.com/office/drawing/2014/main" id="{D8DD05E5-1278-49FB-B156-1054CB8456C9}"/>
              </a:ext>
            </a:extLst>
          </p:cNvPr>
          <p:cNvSpPr>
            <a:spLocks noGrp="1"/>
          </p:cNvSpPr>
          <p:nvPr>
            <p:ph type="dt" sz="half" idx="10"/>
          </p:nvPr>
        </p:nvSpPr>
        <p:spPr/>
        <p:txBody>
          <a:bodyPr/>
          <a:lstStyle/>
          <a:p>
            <a:fld id="{79FA92D7-C21A-4375-AE27-5448973638BB}" type="datetimeFigureOut">
              <a:rPr lang="en-US" smtClean="0"/>
              <a:t>1/10/2022</a:t>
            </a:fld>
            <a:endParaRPr lang="en-US"/>
          </a:p>
        </p:txBody>
      </p:sp>
      <p:sp>
        <p:nvSpPr>
          <p:cNvPr id="8" name="Segnaposto piè di pagina 7">
            <a:extLst>
              <a:ext uri="{FF2B5EF4-FFF2-40B4-BE49-F238E27FC236}">
                <a16:creationId xmlns:a16="http://schemas.microsoft.com/office/drawing/2014/main" id="{2BEBC6C4-1B4B-42A6-A1AD-D66A69C7E9F2}"/>
              </a:ext>
            </a:extLst>
          </p:cNvPr>
          <p:cNvSpPr>
            <a:spLocks noGrp="1"/>
          </p:cNvSpPr>
          <p:nvPr>
            <p:ph type="ftr" sz="quarter" idx="11"/>
          </p:nvPr>
        </p:nvSpPr>
        <p:spPr/>
        <p:txBody>
          <a:bodyPr/>
          <a:lstStyle/>
          <a:p>
            <a:endParaRPr lang="en-US"/>
          </a:p>
        </p:txBody>
      </p:sp>
      <p:sp>
        <p:nvSpPr>
          <p:cNvPr id="9" name="Segnaposto numero diapositiva 8">
            <a:extLst>
              <a:ext uri="{FF2B5EF4-FFF2-40B4-BE49-F238E27FC236}">
                <a16:creationId xmlns:a16="http://schemas.microsoft.com/office/drawing/2014/main" id="{E0163F87-F95B-4CC8-B1B8-2D4FBC508706}"/>
              </a:ext>
            </a:extLst>
          </p:cNvPr>
          <p:cNvSpPr>
            <a:spLocks noGrp="1"/>
          </p:cNvSpPr>
          <p:nvPr>
            <p:ph type="sldNum" sz="quarter" idx="12"/>
          </p:nvPr>
        </p:nvSpPr>
        <p:spPr/>
        <p:txBody>
          <a:bodyPr/>
          <a:lstStyle/>
          <a:p>
            <a:fld id="{424B1DDD-A672-45AD-A9EB-297CC928C89A}" type="slidenum">
              <a:rPr lang="en-US" smtClean="0"/>
              <a:t>‹N›</a:t>
            </a:fld>
            <a:endParaRPr lang="en-US"/>
          </a:p>
        </p:txBody>
      </p:sp>
    </p:spTree>
    <p:extLst>
      <p:ext uri="{BB962C8B-B14F-4D97-AF65-F5344CB8AC3E}">
        <p14:creationId xmlns:p14="http://schemas.microsoft.com/office/powerpoint/2010/main" val="1335568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790C3A-D4F7-46AD-8C4E-681B8876B14A}"/>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data 2">
            <a:extLst>
              <a:ext uri="{FF2B5EF4-FFF2-40B4-BE49-F238E27FC236}">
                <a16:creationId xmlns:a16="http://schemas.microsoft.com/office/drawing/2014/main" id="{F6629496-3074-4352-AF32-FB1171A9A059}"/>
              </a:ext>
            </a:extLst>
          </p:cNvPr>
          <p:cNvSpPr>
            <a:spLocks noGrp="1"/>
          </p:cNvSpPr>
          <p:nvPr>
            <p:ph type="dt" sz="half" idx="10"/>
          </p:nvPr>
        </p:nvSpPr>
        <p:spPr/>
        <p:txBody>
          <a:bodyPr/>
          <a:lstStyle/>
          <a:p>
            <a:fld id="{79FA92D7-C21A-4375-AE27-5448973638BB}" type="datetimeFigureOut">
              <a:rPr lang="en-US" smtClean="0"/>
              <a:t>1/10/2022</a:t>
            </a:fld>
            <a:endParaRPr lang="en-US"/>
          </a:p>
        </p:txBody>
      </p:sp>
      <p:sp>
        <p:nvSpPr>
          <p:cNvPr id="4" name="Segnaposto piè di pagina 3">
            <a:extLst>
              <a:ext uri="{FF2B5EF4-FFF2-40B4-BE49-F238E27FC236}">
                <a16:creationId xmlns:a16="http://schemas.microsoft.com/office/drawing/2014/main" id="{551BBDE8-886A-420D-BB3F-9213ED8B8E5B}"/>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410259A1-4BDC-474A-8556-FC3F62732681}"/>
              </a:ext>
            </a:extLst>
          </p:cNvPr>
          <p:cNvSpPr>
            <a:spLocks noGrp="1"/>
          </p:cNvSpPr>
          <p:nvPr>
            <p:ph type="sldNum" sz="quarter" idx="12"/>
          </p:nvPr>
        </p:nvSpPr>
        <p:spPr/>
        <p:txBody>
          <a:bodyPr/>
          <a:lstStyle/>
          <a:p>
            <a:fld id="{424B1DDD-A672-45AD-A9EB-297CC928C89A}" type="slidenum">
              <a:rPr lang="en-US" smtClean="0"/>
              <a:t>‹N›</a:t>
            </a:fld>
            <a:endParaRPr lang="en-US"/>
          </a:p>
        </p:txBody>
      </p:sp>
    </p:spTree>
    <p:extLst>
      <p:ext uri="{BB962C8B-B14F-4D97-AF65-F5344CB8AC3E}">
        <p14:creationId xmlns:p14="http://schemas.microsoft.com/office/powerpoint/2010/main" val="763514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B3109C7D-ED96-4BB3-B7A7-691E94434669}"/>
              </a:ext>
            </a:extLst>
          </p:cNvPr>
          <p:cNvSpPr>
            <a:spLocks noGrp="1"/>
          </p:cNvSpPr>
          <p:nvPr>
            <p:ph type="dt" sz="half" idx="10"/>
          </p:nvPr>
        </p:nvSpPr>
        <p:spPr/>
        <p:txBody>
          <a:bodyPr/>
          <a:lstStyle/>
          <a:p>
            <a:fld id="{79FA92D7-C21A-4375-AE27-5448973638BB}" type="datetimeFigureOut">
              <a:rPr lang="en-US" smtClean="0"/>
              <a:t>1/10/2022</a:t>
            </a:fld>
            <a:endParaRPr lang="en-US"/>
          </a:p>
        </p:txBody>
      </p:sp>
      <p:sp>
        <p:nvSpPr>
          <p:cNvPr id="3" name="Segnaposto piè di pagina 2">
            <a:extLst>
              <a:ext uri="{FF2B5EF4-FFF2-40B4-BE49-F238E27FC236}">
                <a16:creationId xmlns:a16="http://schemas.microsoft.com/office/drawing/2014/main" id="{E12CF2EB-E26D-4372-95DF-8116D6A83B34}"/>
              </a:ext>
            </a:extLst>
          </p:cNvPr>
          <p:cNvSpPr>
            <a:spLocks noGrp="1"/>
          </p:cNvSpPr>
          <p:nvPr>
            <p:ph type="ftr" sz="quarter" idx="11"/>
          </p:nvPr>
        </p:nvSpPr>
        <p:spPr/>
        <p:txBody>
          <a:bodyPr/>
          <a:lstStyle/>
          <a:p>
            <a:endParaRPr lang="en-US"/>
          </a:p>
        </p:txBody>
      </p:sp>
      <p:sp>
        <p:nvSpPr>
          <p:cNvPr id="4" name="Segnaposto numero diapositiva 3">
            <a:extLst>
              <a:ext uri="{FF2B5EF4-FFF2-40B4-BE49-F238E27FC236}">
                <a16:creationId xmlns:a16="http://schemas.microsoft.com/office/drawing/2014/main" id="{78B4923D-E9A2-4637-87D7-1CC440A6004B}"/>
              </a:ext>
            </a:extLst>
          </p:cNvPr>
          <p:cNvSpPr>
            <a:spLocks noGrp="1"/>
          </p:cNvSpPr>
          <p:nvPr>
            <p:ph type="sldNum" sz="quarter" idx="12"/>
          </p:nvPr>
        </p:nvSpPr>
        <p:spPr/>
        <p:txBody>
          <a:bodyPr/>
          <a:lstStyle/>
          <a:p>
            <a:fld id="{424B1DDD-A672-45AD-A9EB-297CC928C89A}" type="slidenum">
              <a:rPr lang="en-US" smtClean="0"/>
              <a:t>‹N›</a:t>
            </a:fld>
            <a:endParaRPr lang="en-US"/>
          </a:p>
        </p:txBody>
      </p:sp>
    </p:spTree>
    <p:extLst>
      <p:ext uri="{BB962C8B-B14F-4D97-AF65-F5344CB8AC3E}">
        <p14:creationId xmlns:p14="http://schemas.microsoft.com/office/powerpoint/2010/main" val="3101190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301421-F41B-4007-AD16-D87E7B08D92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a:p>
        </p:txBody>
      </p:sp>
      <p:sp>
        <p:nvSpPr>
          <p:cNvPr id="3" name="Segnaposto contenuto 2">
            <a:extLst>
              <a:ext uri="{FF2B5EF4-FFF2-40B4-BE49-F238E27FC236}">
                <a16:creationId xmlns:a16="http://schemas.microsoft.com/office/drawing/2014/main" id="{B7EA1F5E-F8C4-4A20-9772-8A1284416F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a:extLst>
              <a:ext uri="{FF2B5EF4-FFF2-40B4-BE49-F238E27FC236}">
                <a16:creationId xmlns:a16="http://schemas.microsoft.com/office/drawing/2014/main" id="{8E5E99D1-7F9F-4951-880C-0935174357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B0BFF814-9521-47B2-ADEE-10E237E008F2}"/>
              </a:ext>
            </a:extLst>
          </p:cNvPr>
          <p:cNvSpPr>
            <a:spLocks noGrp="1"/>
          </p:cNvSpPr>
          <p:nvPr>
            <p:ph type="dt" sz="half" idx="10"/>
          </p:nvPr>
        </p:nvSpPr>
        <p:spPr/>
        <p:txBody>
          <a:bodyPr/>
          <a:lstStyle/>
          <a:p>
            <a:fld id="{79FA92D7-C21A-4375-AE27-5448973638BB}" type="datetimeFigureOut">
              <a:rPr lang="en-US" smtClean="0"/>
              <a:t>1/10/2022</a:t>
            </a:fld>
            <a:endParaRPr lang="en-US"/>
          </a:p>
        </p:txBody>
      </p:sp>
      <p:sp>
        <p:nvSpPr>
          <p:cNvPr id="6" name="Segnaposto piè di pagina 5">
            <a:extLst>
              <a:ext uri="{FF2B5EF4-FFF2-40B4-BE49-F238E27FC236}">
                <a16:creationId xmlns:a16="http://schemas.microsoft.com/office/drawing/2014/main" id="{8F629640-49E3-4CA7-B246-BC7106B8A8B9}"/>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a16="http://schemas.microsoft.com/office/drawing/2014/main" id="{6341C6C4-9B86-4B5F-B03D-3C4B39828E85}"/>
              </a:ext>
            </a:extLst>
          </p:cNvPr>
          <p:cNvSpPr>
            <a:spLocks noGrp="1"/>
          </p:cNvSpPr>
          <p:nvPr>
            <p:ph type="sldNum" sz="quarter" idx="12"/>
          </p:nvPr>
        </p:nvSpPr>
        <p:spPr/>
        <p:txBody>
          <a:bodyPr/>
          <a:lstStyle/>
          <a:p>
            <a:fld id="{424B1DDD-A672-45AD-A9EB-297CC928C89A}" type="slidenum">
              <a:rPr lang="en-US" smtClean="0"/>
              <a:t>‹N›</a:t>
            </a:fld>
            <a:endParaRPr lang="en-US"/>
          </a:p>
        </p:txBody>
      </p:sp>
    </p:spTree>
    <p:extLst>
      <p:ext uri="{BB962C8B-B14F-4D97-AF65-F5344CB8AC3E}">
        <p14:creationId xmlns:p14="http://schemas.microsoft.com/office/powerpoint/2010/main" val="1029425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778422-C380-48B2-9C9E-7EAC5FA4C648}"/>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a:p>
        </p:txBody>
      </p:sp>
      <p:sp>
        <p:nvSpPr>
          <p:cNvPr id="3" name="Segnaposto immagine 2">
            <a:extLst>
              <a:ext uri="{FF2B5EF4-FFF2-40B4-BE49-F238E27FC236}">
                <a16:creationId xmlns:a16="http://schemas.microsoft.com/office/drawing/2014/main" id="{E9C4B307-04D8-4A7F-B1DD-F1D4563578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a:extLst>
              <a:ext uri="{FF2B5EF4-FFF2-40B4-BE49-F238E27FC236}">
                <a16:creationId xmlns:a16="http://schemas.microsoft.com/office/drawing/2014/main" id="{4796BB6F-8598-47E5-A3F2-9C0D0E2D61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5670BB1B-5518-4FDC-9753-B59196477250}"/>
              </a:ext>
            </a:extLst>
          </p:cNvPr>
          <p:cNvSpPr>
            <a:spLocks noGrp="1"/>
          </p:cNvSpPr>
          <p:nvPr>
            <p:ph type="dt" sz="half" idx="10"/>
          </p:nvPr>
        </p:nvSpPr>
        <p:spPr/>
        <p:txBody>
          <a:bodyPr/>
          <a:lstStyle/>
          <a:p>
            <a:fld id="{79FA92D7-C21A-4375-AE27-5448973638BB}" type="datetimeFigureOut">
              <a:rPr lang="en-US" smtClean="0"/>
              <a:t>1/10/2022</a:t>
            </a:fld>
            <a:endParaRPr lang="en-US"/>
          </a:p>
        </p:txBody>
      </p:sp>
      <p:sp>
        <p:nvSpPr>
          <p:cNvPr id="6" name="Segnaposto piè di pagina 5">
            <a:extLst>
              <a:ext uri="{FF2B5EF4-FFF2-40B4-BE49-F238E27FC236}">
                <a16:creationId xmlns:a16="http://schemas.microsoft.com/office/drawing/2014/main" id="{871DDC52-ACCE-48D9-99D6-172939103EC1}"/>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a16="http://schemas.microsoft.com/office/drawing/2014/main" id="{0DB0970B-B8BB-4B74-B732-548C887F54B1}"/>
              </a:ext>
            </a:extLst>
          </p:cNvPr>
          <p:cNvSpPr>
            <a:spLocks noGrp="1"/>
          </p:cNvSpPr>
          <p:nvPr>
            <p:ph type="sldNum" sz="quarter" idx="12"/>
          </p:nvPr>
        </p:nvSpPr>
        <p:spPr/>
        <p:txBody>
          <a:bodyPr/>
          <a:lstStyle/>
          <a:p>
            <a:fld id="{424B1DDD-A672-45AD-A9EB-297CC928C89A}" type="slidenum">
              <a:rPr lang="en-US" smtClean="0"/>
              <a:t>‹N›</a:t>
            </a:fld>
            <a:endParaRPr lang="en-US"/>
          </a:p>
        </p:txBody>
      </p:sp>
    </p:spTree>
    <p:extLst>
      <p:ext uri="{BB962C8B-B14F-4D97-AF65-F5344CB8AC3E}">
        <p14:creationId xmlns:p14="http://schemas.microsoft.com/office/powerpoint/2010/main" val="2232308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7B708D31-E754-4F4B-92B9-9C4F85A279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a:p>
        </p:txBody>
      </p:sp>
      <p:sp>
        <p:nvSpPr>
          <p:cNvPr id="3" name="Segnaposto testo 2">
            <a:extLst>
              <a:ext uri="{FF2B5EF4-FFF2-40B4-BE49-F238E27FC236}">
                <a16:creationId xmlns:a16="http://schemas.microsoft.com/office/drawing/2014/main" id="{DAE1D476-C891-45A5-9FAA-A3B6237F8E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A143FF88-08A5-4036-8CC1-0EE38FC049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FA92D7-C21A-4375-AE27-5448973638BB}" type="datetimeFigureOut">
              <a:rPr lang="en-US" smtClean="0"/>
              <a:t>1/10/2022</a:t>
            </a:fld>
            <a:endParaRPr lang="en-US"/>
          </a:p>
        </p:txBody>
      </p:sp>
      <p:sp>
        <p:nvSpPr>
          <p:cNvPr id="5" name="Segnaposto piè di pagina 4">
            <a:extLst>
              <a:ext uri="{FF2B5EF4-FFF2-40B4-BE49-F238E27FC236}">
                <a16:creationId xmlns:a16="http://schemas.microsoft.com/office/drawing/2014/main" id="{84C56B6A-1658-4160-848C-967AD3270F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a:extLst>
              <a:ext uri="{FF2B5EF4-FFF2-40B4-BE49-F238E27FC236}">
                <a16:creationId xmlns:a16="http://schemas.microsoft.com/office/drawing/2014/main" id="{32017C6A-3DDC-4850-B7DF-D13BA85CB4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4B1DDD-A672-45AD-A9EB-297CC928C89A}" type="slidenum">
              <a:rPr lang="en-US" smtClean="0"/>
              <a:t>‹N›</a:t>
            </a:fld>
            <a:endParaRPr lang="en-US"/>
          </a:p>
        </p:txBody>
      </p:sp>
    </p:spTree>
    <p:extLst>
      <p:ext uri="{BB962C8B-B14F-4D97-AF65-F5344CB8AC3E}">
        <p14:creationId xmlns:p14="http://schemas.microsoft.com/office/powerpoint/2010/main" val="2354989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370B56-E0AD-4D11-A179-F8F242CAF158}"/>
              </a:ext>
            </a:extLst>
          </p:cNvPr>
          <p:cNvSpPr>
            <a:spLocks noGrp="1"/>
          </p:cNvSpPr>
          <p:nvPr>
            <p:ph type="ctrTitle"/>
          </p:nvPr>
        </p:nvSpPr>
        <p:spPr>
          <a:xfrm>
            <a:off x="1524000" y="2191850"/>
            <a:ext cx="9144000" cy="1460181"/>
          </a:xfrm>
        </p:spPr>
        <p:txBody>
          <a:bodyPr>
            <a:normAutofit fontScale="90000"/>
          </a:bodyPr>
          <a:lstStyle/>
          <a:p>
            <a:br>
              <a:rPr lang="it-IT" b="1" dirty="0">
                <a:solidFill>
                  <a:srgbClr val="00B0F0"/>
                </a:solidFill>
              </a:rPr>
            </a:br>
            <a:br>
              <a:rPr lang="it-IT" b="1" dirty="0">
                <a:solidFill>
                  <a:srgbClr val="00B0F0"/>
                </a:solidFill>
              </a:rPr>
            </a:br>
            <a:br>
              <a:rPr lang="it-IT" b="1" dirty="0">
                <a:solidFill>
                  <a:srgbClr val="00B0F0"/>
                </a:solidFill>
              </a:rPr>
            </a:br>
            <a:r>
              <a:rPr lang="it-IT" b="1" dirty="0">
                <a:solidFill>
                  <a:srgbClr val="00B0F0"/>
                </a:solidFill>
              </a:rPr>
              <a:t>Trani 23 ottobre 2021</a:t>
            </a:r>
            <a:endParaRPr lang="en-US" b="1" dirty="0">
              <a:solidFill>
                <a:srgbClr val="00B0F0"/>
              </a:solidFill>
            </a:endParaRPr>
          </a:p>
        </p:txBody>
      </p:sp>
      <p:sp>
        <p:nvSpPr>
          <p:cNvPr id="3" name="Sottotitolo 2">
            <a:extLst>
              <a:ext uri="{FF2B5EF4-FFF2-40B4-BE49-F238E27FC236}">
                <a16:creationId xmlns:a16="http://schemas.microsoft.com/office/drawing/2014/main" id="{C97896BE-D2F4-461A-9D1A-80C6DBFAB27D}"/>
              </a:ext>
            </a:extLst>
          </p:cNvPr>
          <p:cNvSpPr>
            <a:spLocks noGrp="1"/>
          </p:cNvSpPr>
          <p:nvPr>
            <p:ph type="subTitle" idx="1"/>
          </p:nvPr>
        </p:nvSpPr>
        <p:spPr>
          <a:xfrm>
            <a:off x="1524000" y="3212401"/>
            <a:ext cx="9144000" cy="3246120"/>
          </a:xfrm>
        </p:spPr>
        <p:txBody>
          <a:bodyPr>
            <a:normAutofit/>
          </a:bodyPr>
          <a:lstStyle/>
          <a:p>
            <a:endParaRPr lang="it-IT" sz="4000" b="1" dirty="0">
              <a:solidFill>
                <a:srgbClr val="7030A0"/>
              </a:solidFill>
            </a:endParaRPr>
          </a:p>
          <a:p>
            <a:r>
              <a:rPr lang="it-IT" sz="4000" b="1" dirty="0">
                <a:solidFill>
                  <a:srgbClr val="7030A0"/>
                </a:solidFill>
              </a:rPr>
              <a:t>Novità in materia di tutela degli acquirenti di immobili da costruire</a:t>
            </a:r>
          </a:p>
          <a:p>
            <a:r>
              <a:rPr lang="it-IT" sz="2800" b="1" dirty="0" err="1">
                <a:solidFill>
                  <a:srgbClr val="FFC000"/>
                </a:solidFill>
              </a:rPr>
              <a:t>D.Lgs.</a:t>
            </a:r>
            <a:r>
              <a:rPr lang="it-IT" sz="2800" b="1" dirty="0">
                <a:solidFill>
                  <a:srgbClr val="FFC000"/>
                </a:solidFill>
              </a:rPr>
              <a:t> 20 giugno 2005, n. 122 e successive modifiche</a:t>
            </a:r>
          </a:p>
          <a:p>
            <a:r>
              <a:rPr lang="it-IT" sz="4000" dirty="0"/>
              <a:t>Torroni Alessandro</a:t>
            </a:r>
            <a:endParaRPr lang="en-US" sz="4000" dirty="0"/>
          </a:p>
        </p:txBody>
      </p:sp>
      <p:pic>
        <p:nvPicPr>
          <p:cNvPr id="1026" name="Picture 2" descr="Trani, la città misteriosa della Puglia: Archeologia, Cucina e Leggende. •  La mia Puglia">
            <a:extLst>
              <a:ext uri="{FF2B5EF4-FFF2-40B4-BE49-F238E27FC236}">
                <a16:creationId xmlns:a16="http://schemas.microsoft.com/office/drawing/2014/main" id="{3CBE0F7F-01A4-4961-97B1-0413FE4DC5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74247" y="399479"/>
            <a:ext cx="3354094" cy="223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3373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371C471-7911-4E93-9D6D-35868D6DB769}"/>
              </a:ext>
            </a:extLst>
          </p:cNvPr>
          <p:cNvSpPr>
            <a:spLocks noGrp="1"/>
          </p:cNvSpPr>
          <p:nvPr>
            <p:ph type="title"/>
          </p:nvPr>
        </p:nvSpPr>
        <p:spPr/>
        <p:txBody>
          <a:bodyPr>
            <a:normAutofit/>
          </a:bodyPr>
          <a:lstStyle/>
          <a:p>
            <a:pPr algn="ctr"/>
            <a:r>
              <a:rPr lang="it-IT" sz="2800" dirty="0"/>
              <a:t>Il contenuto della fideiussione e della polizza assicurativa in attesa dell’approvazione dei modelli standard</a:t>
            </a:r>
            <a:endParaRPr lang="en-US" sz="2800" dirty="0"/>
          </a:p>
        </p:txBody>
      </p:sp>
      <p:sp>
        <p:nvSpPr>
          <p:cNvPr id="3" name="Segnaposto contenuto 2">
            <a:extLst>
              <a:ext uri="{FF2B5EF4-FFF2-40B4-BE49-F238E27FC236}">
                <a16:creationId xmlns:a16="http://schemas.microsoft.com/office/drawing/2014/main" id="{9BA41000-03D9-463D-A30B-40B072A805DD}"/>
              </a:ext>
            </a:extLst>
          </p:cNvPr>
          <p:cNvSpPr>
            <a:spLocks noGrp="1"/>
          </p:cNvSpPr>
          <p:nvPr>
            <p:ph idx="1"/>
          </p:nvPr>
        </p:nvSpPr>
        <p:spPr/>
        <p:txBody>
          <a:bodyPr>
            <a:normAutofit fontScale="92500" lnSpcReduction="10000"/>
          </a:bodyPr>
          <a:lstStyle/>
          <a:p>
            <a:pPr marL="0" indent="0" algn="just">
              <a:buNone/>
            </a:pPr>
            <a:r>
              <a:rPr lang="it-IT" b="0" i="0" dirty="0">
                <a:solidFill>
                  <a:srgbClr val="000000"/>
                </a:solidFill>
                <a:effectLst/>
                <a:latin typeface="Verdana" panose="020B0604030504040204" pitchFamily="34" charset="0"/>
              </a:rPr>
              <a:t>«Le disposizioni di cui agli articoli 3 e 4 del decreto legislativo 20 giugno 2005, n. 122, come modificati dagli articoli 385 e 386 del presente codice, si applicano anche nelle more dell'adozione dei decreti di cui agli articoli 3, comma 7-bis, e 4, comma 1-bis, del predetto decreto legislativo [approvazione dei modelli standard] e </a:t>
            </a:r>
            <a:r>
              <a:rPr lang="it-IT" b="1" i="0" dirty="0">
                <a:solidFill>
                  <a:srgbClr val="FF0000"/>
                </a:solidFill>
                <a:effectLst/>
                <a:latin typeface="Verdana" panose="020B0604030504040204" pitchFamily="34" charset="0"/>
              </a:rPr>
              <a:t>il contenuto della fideiussione e della polizza assicurativa è determinato dalle parti nel rispetto di quanto previsto dalle richiamate disposizioni</a:t>
            </a:r>
            <a:r>
              <a:rPr lang="it-IT" b="0" i="0" dirty="0">
                <a:solidFill>
                  <a:srgbClr val="000000"/>
                </a:solidFill>
                <a:effectLst/>
                <a:latin typeface="Verdana" panose="020B0604030504040204" pitchFamily="34" charset="0"/>
              </a:rPr>
              <a:t>» (art. 389, d.lgs. n. 14/2019).</a:t>
            </a:r>
            <a:br>
              <a:rPr lang="it-IT" b="0" i="0" dirty="0">
                <a:solidFill>
                  <a:srgbClr val="000000"/>
                </a:solidFill>
                <a:effectLst/>
                <a:latin typeface="Verdana" panose="020B0604030504040204" pitchFamily="34" charset="0"/>
              </a:rPr>
            </a:br>
            <a:endParaRPr lang="it-IT" b="0" i="0" dirty="0">
              <a:solidFill>
                <a:srgbClr val="000000"/>
              </a:solidFill>
              <a:effectLst/>
              <a:latin typeface="Verdana" panose="020B0604030504040204" pitchFamily="34" charset="0"/>
            </a:endParaRPr>
          </a:p>
          <a:p>
            <a:br>
              <a:rPr lang="it-IT" dirty="0"/>
            </a:br>
            <a:endParaRPr lang="en-US" dirty="0"/>
          </a:p>
        </p:txBody>
      </p:sp>
    </p:spTree>
    <p:extLst>
      <p:ext uri="{BB962C8B-B14F-4D97-AF65-F5344CB8AC3E}">
        <p14:creationId xmlns:p14="http://schemas.microsoft.com/office/powerpoint/2010/main" val="170010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74024E-27BE-4ED9-AE36-8F0A4B602DC6}"/>
              </a:ext>
            </a:extLst>
          </p:cNvPr>
          <p:cNvSpPr>
            <a:spLocks noGrp="1"/>
          </p:cNvSpPr>
          <p:nvPr>
            <p:ph type="title"/>
          </p:nvPr>
        </p:nvSpPr>
        <p:spPr/>
        <p:txBody>
          <a:bodyPr/>
          <a:lstStyle/>
          <a:p>
            <a:pPr algn="ctr"/>
            <a:r>
              <a:rPr lang="it-IT" dirty="0"/>
              <a:t>Il controllo notarile	</a:t>
            </a:r>
            <a:endParaRPr lang="en-US" dirty="0"/>
          </a:p>
        </p:txBody>
      </p:sp>
      <p:sp>
        <p:nvSpPr>
          <p:cNvPr id="3" name="Segnaposto contenuto 2">
            <a:extLst>
              <a:ext uri="{FF2B5EF4-FFF2-40B4-BE49-F238E27FC236}">
                <a16:creationId xmlns:a16="http://schemas.microsoft.com/office/drawing/2014/main" id="{E901646F-024D-4812-88D6-5762A2C2C73D}"/>
              </a:ext>
            </a:extLst>
          </p:cNvPr>
          <p:cNvSpPr>
            <a:spLocks noGrp="1"/>
          </p:cNvSpPr>
          <p:nvPr>
            <p:ph idx="1"/>
          </p:nvPr>
        </p:nvSpPr>
        <p:spPr/>
        <p:txBody>
          <a:bodyPr>
            <a:normAutofit lnSpcReduction="10000"/>
          </a:bodyPr>
          <a:lstStyle/>
          <a:p>
            <a:r>
              <a:rPr lang="it-IT" dirty="0"/>
              <a:t>«Poiché il contratto preliminare è oggi ricevuto per atto pubblico, in attesa dei modelli ministeriali, non potrà che spettare al notaio la verifica della conformità della polizza fideiussoria al contenuto della fideiussione testualmente delineato dal Decreto legislativo n. 122/2005, per evitare che siano di fatto disattese le tutele ivi prescritte  a protezione dell’acquirente e alle quali non si potrebbe rinunciare in base alla norma di chiusura del sistema alla disponibilità privatistica delle parti» (Quesito pubblicistico n. 77-2021/P).</a:t>
            </a:r>
          </a:p>
          <a:p>
            <a:r>
              <a:rPr lang="it-IT" dirty="0"/>
              <a:t>E’ certamente possibile che la fideiussione consti di un’appendice con cui si adegua il contenuto della polizza alle novità normative introdotte dal Codice della crisi d’impresa e dell’insolvenza.  </a:t>
            </a:r>
            <a:endParaRPr lang="en-US" dirty="0"/>
          </a:p>
        </p:txBody>
      </p:sp>
    </p:spTree>
    <p:extLst>
      <p:ext uri="{BB962C8B-B14F-4D97-AF65-F5344CB8AC3E}">
        <p14:creationId xmlns:p14="http://schemas.microsoft.com/office/powerpoint/2010/main" val="3921191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7B4A99-3E67-40F6-8D4A-E03207F55D24}"/>
              </a:ext>
            </a:extLst>
          </p:cNvPr>
          <p:cNvSpPr>
            <a:spLocks noGrp="1"/>
          </p:cNvSpPr>
          <p:nvPr>
            <p:ph type="title"/>
          </p:nvPr>
        </p:nvSpPr>
        <p:spPr/>
        <p:txBody>
          <a:bodyPr/>
          <a:lstStyle/>
          <a:p>
            <a:pPr algn="ctr"/>
            <a:r>
              <a:rPr lang="it-IT" dirty="0"/>
              <a:t>Requisiti della fideiussione</a:t>
            </a:r>
            <a:br>
              <a:rPr lang="it-IT" dirty="0"/>
            </a:br>
            <a:r>
              <a:rPr lang="it-IT" sz="3200" dirty="0"/>
              <a:t>art. 3, d.lgs. n. 122/2005</a:t>
            </a:r>
            <a:endParaRPr lang="en-US" sz="3200" dirty="0"/>
          </a:p>
        </p:txBody>
      </p:sp>
      <p:sp>
        <p:nvSpPr>
          <p:cNvPr id="3" name="Segnaposto contenuto 2">
            <a:extLst>
              <a:ext uri="{FF2B5EF4-FFF2-40B4-BE49-F238E27FC236}">
                <a16:creationId xmlns:a16="http://schemas.microsoft.com/office/drawing/2014/main" id="{B86EE18F-A330-4D40-A3DD-13B569B2D841}"/>
              </a:ext>
            </a:extLst>
          </p:cNvPr>
          <p:cNvSpPr>
            <a:spLocks noGrp="1"/>
          </p:cNvSpPr>
          <p:nvPr>
            <p:ph idx="1"/>
          </p:nvPr>
        </p:nvSpPr>
        <p:spPr/>
        <p:txBody>
          <a:bodyPr>
            <a:normAutofit lnSpcReduction="10000"/>
          </a:bodyPr>
          <a:lstStyle/>
          <a:p>
            <a:pPr>
              <a:buFont typeface="Wingdings" panose="05000000000000000000" pitchFamily="2" charset="2"/>
              <a:buChar char="ü"/>
            </a:pPr>
            <a:r>
              <a:rPr lang="it-IT" b="1" dirty="0"/>
              <a:t>Deve essere rilasciata </a:t>
            </a:r>
            <a:r>
              <a:rPr lang="it-IT" dirty="0"/>
              <a:t>da una </a:t>
            </a:r>
            <a:r>
              <a:rPr lang="it-IT" b="1" dirty="0">
                <a:solidFill>
                  <a:srgbClr val="00B050"/>
                </a:solidFill>
              </a:rPr>
              <a:t>banca</a:t>
            </a:r>
            <a:r>
              <a:rPr lang="it-IT" b="1" dirty="0">
                <a:solidFill>
                  <a:srgbClr val="FF0000"/>
                </a:solidFill>
              </a:rPr>
              <a:t> </a:t>
            </a:r>
            <a:r>
              <a:rPr lang="it-IT" dirty="0"/>
              <a:t>o da un’</a:t>
            </a:r>
            <a:r>
              <a:rPr lang="it-IT" b="1" dirty="0">
                <a:solidFill>
                  <a:srgbClr val="00B050"/>
                </a:solidFill>
              </a:rPr>
              <a:t>impresa esercente le assicurazioni</a:t>
            </a:r>
          </a:p>
          <a:p>
            <a:pPr>
              <a:buFont typeface="Wingdings" panose="05000000000000000000" pitchFamily="2" charset="2"/>
              <a:buChar char="ü"/>
            </a:pPr>
            <a:r>
              <a:rPr lang="it-IT" b="1" dirty="0"/>
              <a:t>Deve garantire </a:t>
            </a:r>
            <a:r>
              <a:rPr lang="it-IT" dirty="0"/>
              <a:t>i) nel caso in cui il costruttore incorra in una </a:t>
            </a:r>
            <a:r>
              <a:rPr lang="it-IT" b="1" dirty="0">
                <a:solidFill>
                  <a:srgbClr val="7030A0"/>
                </a:solidFill>
              </a:rPr>
              <a:t>situazione di crisi</a:t>
            </a:r>
            <a:r>
              <a:rPr lang="it-IT" dirty="0"/>
              <a:t>; ii) nel caso di </a:t>
            </a:r>
            <a:r>
              <a:rPr lang="it-IT" b="1" dirty="0">
                <a:solidFill>
                  <a:srgbClr val="7030A0"/>
                </a:solidFill>
              </a:rPr>
              <a:t>inadempimento dell’obbligo assicurativo</a:t>
            </a:r>
            <a:r>
              <a:rPr lang="it-IT" dirty="0"/>
              <a:t>, </a:t>
            </a:r>
            <a:r>
              <a:rPr lang="it-IT" b="1" dirty="0">
                <a:solidFill>
                  <a:srgbClr val="FF0000"/>
                </a:solidFill>
              </a:rPr>
              <a:t>la restituzione di tutti i corrispettivi riscossi e dei relativi interessi legali fino alla situazione di crisi</a:t>
            </a:r>
          </a:p>
          <a:p>
            <a:pPr>
              <a:buFont typeface="Wingdings" panose="05000000000000000000" pitchFamily="2" charset="2"/>
              <a:buChar char="ü"/>
            </a:pPr>
            <a:r>
              <a:rPr lang="it-IT" b="1" dirty="0"/>
              <a:t>Può essere escussa </a:t>
            </a:r>
            <a:r>
              <a:rPr lang="it-IT" dirty="0"/>
              <a:t>i) dalla data in cui si è verificata la </a:t>
            </a:r>
            <a:r>
              <a:rPr lang="it-IT" b="1" dirty="0">
                <a:solidFill>
                  <a:srgbClr val="002060"/>
                </a:solidFill>
              </a:rPr>
              <a:t>situazione di crisi</a:t>
            </a:r>
            <a:r>
              <a:rPr lang="it-IT" dirty="0"/>
              <a:t>, previo recesso del promissario acquirente; ii) dalla data della </a:t>
            </a:r>
            <a:r>
              <a:rPr lang="it-IT" b="1" dirty="0">
                <a:solidFill>
                  <a:srgbClr val="002060"/>
                </a:solidFill>
              </a:rPr>
              <a:t>comunicazione del notaio di non avere ricevuto la polizza assicurativa </a:t>
            </a:r>
            <a:r>
              <a:rPr lang="it-IT" dirty="0"/>
              <a:t>conforme al decreto ministeriale, previo recesso del promissario acquirente</a:t>
            </a:r>
          </a:p>
          <a:p>
            <a:pPr>
              <a:buFont typeface="Wingdings" panose="05000000000000000000" pitchFamily="2" charset="2"/>
              <a:buChar char="ü"/>
            </a:pPr>
            <a:endParaRPr lang="en-US" dirty="0"/>
          </a:p>
        </p:txBody>
      </p:sp>
    </p:spTree>
    <p:extLst>
      <p:ext uri="{BB962C8B-B14F-4D97-AF65-F5344CB8AC3E}">
        <p14:creationId xmlns:p14="http://schemas.microsoft.com/office/powerpoint/2010/main" val="3195217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66F60DC-DC3B-4D68-B9EA-C3F79FC1ABCE}"/>
              </a:ext>
            </a:extLst>
          </p:cNvPr>
          <p:cNvSpPr>
            <a:spLocks noGrp="1"/>
          </p:cNvSpPr>
          <p:nvPr>
            <p:ph type="title"/>
          </p:nvPr>
        </p:nvSpPr>
        <p:spPr/>
        <p:txBody>
          <a:bodyPr/>
          <a:lstStyle/>
          <a:p>
            <a:pPr algn="ctr"/>
            <a:r>
              <a:rPr lang="it-IT" dirty="0"/>
              <a:t>Requisiti della fideiussione</a:t>
            </a:r>
            <a:br>
              <a:rPr lang="it-IT" dirty="0"/>
            </a:br>
            <a:r>
              <a:rPr lang="it-IT" sz="3200" dirty="0"/>
              <a:t>art. 3, d.lgs. n. 122/2005</a:t>
            </a:r>
            <a:endParaRPr lang="en-US" dirty="0"/>
          </a:p>
        </p:txBody>
      </p:sp>
      <p:sp>
        <p:nvSpPr>
          <p:cNvPr id="3" name="Segnaposto contenuto 2">
            <a:extLst>
              <a:ext uri="{FF2B5EF4-FFF2-40B4-BE49-F238E27FC236}">
                <a16:creationId xmlns:a16="http://schemas.microsoft.com/office/drawing/2014/main" id="{672FE5F9-7E27-44AA-92A5-DFEF14B8B201}"/>
              </a:ext>
            </a:extLst>
          </p:cNvPr>
          <p:cNvSpPr>
            <a:spLocks noGrp="1"/>
          </p:cNvSpPr>
          <p:nvPr>
            <p:ph idx="1"/>
          </p:nvPr>
        </p:nvSpPr>
        <p:spPr/>
        <p:txBody>
          <a:bodyPr/>
          <a:lstStyle/>
          <a:p>
            <a:pPr>
              <a:buFont typeface="Wingdings" panose="05000000000000000000" pitchFamily="2" charset="2"/>
              <a:buChar char="ü"/>
            </a:pPr>
            <a:r>
              <a:rPr lang="it-IT" b="1" dirty="0"/>
              <a:t>Deve prevedere </a:t>
            </a:r>
            <a:r>
              <a:rPr lang="it-IT" dirty="0"/>
              <a:t>la rinuncia del fideiussore al </a:t>
            </a:r>
            <a:r>
              <a:rPr lang="it-IT" b="1" dirty="0">
                <a:solidFill>
                  <a:srgbClr val="FF0000"/>
                </a:solidFill>
              </a:rPr>
              <a:t>beneficio della preventiva escussione</a:t>
            </a:r>
            <a:r>
              <a:rPr lang="it-IT" dirty="0"/>
              <a:t> del debitore principale </a:t>
            </a:r>
          </a:p>
          <a:p>
            <a:pPr>
              <a:buFont typeface="Wingdings" panose="05000000000000000000" pitchFamily="2" charset="2"/>
              <a:buChar char="ü"/>
            </a:pPr>
            <a:r>
              <a:rPr lang="it-IT" b="1" dirty="0"/>
              <a:t>Deve essere escutibile </a:t>
            </a:r>
            <a:r>
              <a:rPr lang="it-IT" b="1" dirty="0">
                <a:solidFill>
                  <a:srgbClr val="0070C0"/>
                </a:solidFill>
              </a:rPr>
              <a:t>a semplice richiesta scritta </a:t>
            </a:r>
            <a:r>
              <a:rPr lang="it-IT" dirty="0"/>
              <a:t>dell’acquirente (corredata da idonea documentazione) entro trenta giorni dalla richiesta</a:t>
            </a:r>
          </a:p>
          <a:p>
            <a:pPr>
              <a:buFont typeface="Wingdings" panose="05000000000000000000" pitchFamily="2" charset="2"/>
              <a:buChar char="ü"/>
            </a:pPr>
            <a:r>
              <a:rPr lang="it-IT" b="1" dirty="0">
                <a:solidFill>
                  <a:srgbClr val="FF0000"/>
                </a:solidFill>
              </a:rPr>
              <a:t>Il mancato pagamento del premio o della commissione</a:t>
            </a:r>
            <a:r>
              <a:rPr lang="it-IT" b="1" dirty="0"/>
              <a:t> </a:t>
            </a:r>
            <a:r>
              <a:rPr lang="it-IT" b="1" dirty="0">
                <a:solidFill>
                  <a:srgbClr val="0070C0"/>
                </a:solidFill>
              </a:rPr>
              <a:t>non è opponibile all’acquirente</a:t>
            </a:r>
          </a:p>
          <a:p>
            <a:pPr>
              <a:buFont typeface="Wingdings" panose="05000000000000000000" pitchFamily="2" charset="2"/>
              <a:buChar char="ü"/>
            </a:pPr>
            <a:r>
              <a:rPr lang="it-IT" b="1" dirty="0"/>
              <a:t>Cessa</a:t>
            </a:r>
            <a:r>
              <a:rPr lang="it-IT" dirty="0"/>
              <a:t> con la consegna al fideiussore di </a:t>
            </a:r>
            <a:r>
              <a:rPr lang="it-IT" b="1" dirty="0">
                <a:solidFill>
                  <a:srgbClr val="7030A0"/>
                </a:solidFill>
              </a:rPr>
              <a:t>copia dell’atto di trasferimento della proprietà con la menzione degli estremi della polizza assicurativa decennale </a:t>
            </a:r>
            <a:r>
              <a:rPr lang="it-IT" b="1" dirty="0">
                <a:solidFill>
                  <a:srgbClr val="002060"/>
                </a:solidFill>
              </a:rPr>
              <a:t>conforme al modello standard</a:t>
            </a:r>
            <a:endParaRPr lang="en-US" b="1" dirty="0">
              <a:solidFill>
                <a:srgbClr val="002060"/>
              </a:solidFill>
            </a:endParaRPr>
          </a:p>
        </p:txBody>
      </p:sp>
    </p:spTree>
    <p:extLst>
      <p:ext uri="{BB962C8B-B14F-4D97-AF65-F5344CB8AC3E}">
        <p14:creationId xmlns:p14="http://schemas.microsoft.com/office/powerpoint/2010/main" val="3226171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D78B46-6605-49EB-AB3D-CECCF8A3043E}"/>
              </a:ext>
            </a:extLst>
          </p:cNvPr>
          <p:cNvSpPr>
            <a:spLocks noGrp="1"/>
          </p:cNvSpPr>
          <p:nvPr>
            <p:ph type="title"/>
          </p:nvPr>
        </p:nvSpPr>
        <p:spPr/>
        <p:txBody>
          <a:bodyPr/>
          <a:lstStyle/>
          <a:p>
            <a:pPr algn="ctr"/>
            <a:r>
              <a:rPr lang="it-IT" dirty="0"/>
              <a:t>La fideiussione inidonea</a:t>
            </a:r>
            <a:endParaRPr lang="en-US" dirty="0"/>
          </a:p>
        </p:txBody>
      </p:sp>
      <p:sp>
        <p:nvSpPr>
          <p:cNvPr id="3" name="Segnaposto contenuto 2">
            <a:extLst>
              <a:ext uri="{FF2B5EF4-FFF2-40B4-BE49-F238E27FC236}">
                <a16:creationId xmlns:a16="http://schemas.microsoft.com/office/drawing/2014/main" id="{BF33C46B-43CB-4C1B-80E8-B3064253AA70}"/>
              </a:ext>
            </a:extLst>
          </p:cNvPr>
          <p:cNvSpPr>
            <a:spLocks noGrp="1"/>
          </p:cNvSpPr>
          <p:nvPr>
            <p:ph idx="1"/>
          </p:nvPr>
        </p:nvSpPr>
        <p:spPr/>
        <p:txBody>
          <a:bodyPr/>
          <a:lstStyle/>
          <a:p>
            <a:pPr marL="0" indent="0">
              <a:buNone/>
            </a:pPr>
            <a:r>
              <a:rPr lang="it-IT" dirty="0"/>
              <a:t>«Una garanzia inidonea e non rispettosa del contenuto di garanzia prescritto dalla norma, lasciando sfornito di adeguata tutela il promissario acquirente, va senz’altro equiparata ad una fideiussione del tutto mancante. Diversamente argomentando, per le ragioni sopra indicate, verrebbe in concreto fortemente compromessa e limitata la ratio di tutela della parte economicamente debole, di cui alla normativa in questione» (</a:t>
            </a:r>
            <a:r>
              <a:rPr lang="it-IT" dirty="0" err="1"/>
              <a:t>Trib</a:t>
            </a:r>
            <a:r>
              <a:rPr lang="it-IT" dirty="0"/>
              <a:t>. Firenze, 25 novembre 2014).</a:t>
            </a:r>
            <a:endParaRPr lang="en-US" dirty="0"/>
          </a:p>
        </p:txBody>
      </p:sp>
    </p:spTree>
    <p:extLst>
      <p:ext uri="{BB962C8B-B14F-4D97-AF65-F5344CB8AC3E}">
        <p14:creationId xmlns:p14="http://schemas.microsoft.com/office/powerpoint/2010/main" val="255083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51E150-0935-4D7C-A207-3938BE57DCD8}"/>
              </a:ext>
            </a:extLst>
          </p:cNvPr>
          <p:cNvSpPr>
            <a:spLocks noGrp="1"/>
          </p:cNvSpPr>
          <p:nvPr>
            <p:ph type="title"/>
          </p:nvPr>
        </p:nvSpPr>
        <p:spPr/>
        <p:txBody>
          <a:bodyPr/>
          <a:lstStyle/>
          <a:p>
            <a:pPr algn="ctr"/>
            <a:r>
              <a:rPr lang="it-IT" dirty="0"/>
              <a:t>La fideiussione inidonea</a:t>
            </a:r>
            <a:br>
              <a:rPr lang="it-IT" dirty="0"/>
            </a:br>
            <a:r>
              <a:rPr lang="it-IT" dirty="0"/>
              <a:t>casistica</a:t>
            </a:r>
            <a:endParaRPr lang="en-US" dirty="0"/>
          </a:p>
        </p:txBody>
      </p:sp>
      <p:sp>
        <p:nvSpPr>
          <p:cNvPr id="3" name="Segnaposto contenuto 2">
            <a:extLst>
              <a:ext uri="{FF2B5EF4-FFF2-40B4-BE49-F238E27FC236}">
                <a16:creationId xmlns:a16="http://schemas.microsoft.com/office/drawing/2014/main" id="{B068A22B-3606-46A4-9747-5108F6750960}"/>
              </a:ext>
            </a:extLst>
          </p:cNvPr>
          <p:cNvSpPr>
            <a:spLocks noGrp="1"/>
          </p:cNvSpPr>
          <p:nvPr>
            <p:ph idx="1"/>
          </p:nvPr>
        </p:nvSpPr>
        <p:spPr/>
        <p:txBody>
          <a:bodyPr>
            <a:normAutofit fontScale="92500" lnSpcReduction="10000"/>
          </a:bodyPr>
          <a:lstStyle/>
          <a:p>
            <a:pPr marL="0" indent="0">
              <a:buNone/>
            </a:pPr>
            <a:r>
              <a:rPr lang="en-US" dirty="0"/>
              <a:t>La </a:t>
            </a:r>
            <a:r>
              <a:rPr lang="en-US" dirty="0" err="1"/>
              <a:t>giurisprudenza</a:t>
            </a:r>
            <a:r>
              <a:rPr lang="en-US" dirty="0"/>
              <a:t> ha </a:t>
            </a:r>
            <a:r>
              <a:rPr lang="en-US" dirty="0" err="1"/>
              <a:t>dichiarato</a:t>
            </a:r>
            <a:r>
              <a:rPr lang="en-US" dirty="0"/>
              <a:t> </a:t>
            </a:r>
            <a:r>
              <a:rPr lang="en-US" b="1" dirty="0"/>
              <a:t>la </a:t>
            </a:r>
            <a:r>
              <a:rPr lang="en-US" b="1" dirty="0" err="1"/>
              <a:t>nullità</a:t>
            </a:r>
            <a:r>
              <a:rPr lang="en-US" b="1" dirty="0"/>
              <a:t> del </a:t>
            </a:r>
            <a:r>
              <a:rPr lang="en-US" b="1" dirty="0" err="1"/>
              <a:t>preliminare</a:t>
            </a:r>
            <a:r>
              <a:rPr lang="en-US" b="1" dirty="0"/>
              <a:t> </a:t>
            </a:r>
            <a:r>
              <a:rPr lang="en-US" dirty="0" err="1"/>
              <a:t>contenente</a:t>
            </a:r>
            <a:r>
              <a:rPr lang="en-US" dirty="0"/>
              <a:t>:</a:t>
            </a:r>
          </a:p>
          <a:p>
            <a:r>
              <a:rPr lang="en-US" u="sng" dirty="0"/>
              <a:t>Una </a:t>
            </a:r>
            <a:r>
              <a:rPr lang="en-US" u="sng" dirty="0" err="1"/>
              <a:t>fideiussione</a:t>
            </a:r>
            <a:r>
              <a:rPr lang="en-US" u="sng" dirty="0"/>
              <a:t> di </a:t>
            </a:r>
            <a:r>
              <a:rPr lang="en-US" u="sng" dirty="0" err="1"/>
              <a:t>durata</a:t>
            </a:r>
            <a:r>
              <a:rPr lang="en-US" u="sng" dirty="0"/>
              <a:t> </a:t>
            </a:r>
            <a:r>
              <a:rPr lang="en-US" u="sng" dirty="0" err="1"/>
              <a:t>annuale</a:t>
            </a:r>
            <a:r>
              <a:rPr lang="en-US" dirty="0"/>
              <a:t> senza </a:t>
            </a:r>
            <a:r>
              <a:rPr lang="en-US" dirty="0" err="1"/>
              <a:t>rinnovo</a:t>
            </a:r>
            <a:r>
              <a:rPr lang="en-US" dirty="0"/>
              <a:t> </a:t>
            </a:r>
            <a:r>
              <a:rPr lang="en-US" dirty="0" err="1"/>
              <a:t>della</a:t>
            </a:r>
            <a:r>
              <a:rPr lang="en-US" dirty="0"/>
              <a:t> </a:t>
            </a:r>
            <a:r>
              <a:rPr lang="en-US" dirty="0" err="1"/>
              <a:t>stessa</a:t>
            </a:r>
            <a:r>
              <a:rPr lang="en-US" dirty="0"/>
              <a:t> </a:t>
            </a:r>
            <a:r>
              <a:rPr lang="en-US" dirty="0" err="1"/>
              <a:t>allo</a:t>
            </a:r>
            <a:r>
              <a:rPr lang="en-US" dirty="0"/>
              <a:t> </a:t>
            </a:r>
            <a:r>
              <a:rPr lang="en-US" dirty="0" err="1"/>
              <a:t>spirare</a:t>
            </a:r>
            <a:r>
              <a:rPr lang="en-US" dirty="0"/>
              <a:t> del </a:t>
            </a:r>
            <a:r>
              <a:rPr lang="en-US" dirty="0" err="1"/>
              <a:t>termine</a:t>
            </a:r>
            <a:r>
              <a:rPr lang="en-US" dirty="0"/>
              <a:t> (Trib. Roma, 29 </a:t>
            </a:r>
            <a:r>
              <a:rPr lang="en-US" dirty="0" err="1"/>
              <a:t>novembre</a:t>
            </a:r>
            <a:r>
              <a:rPr lang="en-US" dirty="0"/>
              <a:t> 2013)</a:t>
            </a:r>
          </a:p>
          <a:p>
            <a:r>
              <a:rPr lang="en-US" u="sng" dirty="0"/>
              <a:t>Una </a:t>
            </a:r>
            <a:r>
              <a:rPr lang="en-US" u="sng" dirty="0" err="1"/>
              <a:t>fideiussione</a:t>
            </a:r>
            <a:r>
              <a:rPr lang="en-US" u="sng" dirty="0"/>
              <a:t> a </a:t>
            </a:r>
            <a:r>
              <a:rPr lang="en-US" u="sng" dirty="0" err="1"/>
              <a:t>copertura</a:t>
            </a:r>
            <a:r>
              <a:rPr lang="en-US" u="sng" dirty="0"/>
              <a:t> del </a:t>
            </a:r>
            <a:r>
              <a:rPr lang="en-US" u="sng" dirty="0" err="1"/>
              <a:t>rilascio</a:t>
            </a:r>
            <a:r>
              <a:rPr lang="en-US" u="sng" dirty="0"/>
              <a:t> </a:t>
            </a:r>
            <a:r>
              <a:rPr lang="en-US" u="sng" dirty="0" err="1"/>
              <a:t>della</a:t>
            </a:r>
            <a:r>
              <a:rPr lang="en-US" u="sng" dirty="0"/>
              <a:t> sola prima rata</a:t>
            </a:r>
            <a:r>
              <a:rPr lang="en-US" dirty="0"/>
              <a:t> (App. Parma, 11 </a:t>
            </a:r>
            <a:r>
              <a:rPr lang="en-US" dirty="0" err="1"/>
              <a:t>marzo</a:t>
            </a:r>
            <a:r>
              <a:rPr lang="en-US" dirty="0"/>
              <a:t> 2016, n. 453; App. Napoli, 21 </a:t>
            </a:r>
            <a:r>
              <a:rPr lang="en-US" dirty="0" err="1"/>
              <a:t>gennaio</a:t>
            </a:r>
            <a:r>
              <a:rPr lang="en-US" dirty="0"/>
              <a:t> 2021, n. 200)</a:t>
            </a:r>
          </a:p>
          <a:p>
            <a:r>
              <a:rPr lang="en-US" u="sng" dirty="0"/>
              <a:t>Una </a:t>
            </a:r>
            <a:r>
              <a:rPr lang="en-US" u="sng" dirty="0" err="1"/>
              <a:t>fideiussione</a:t>
            </a:r>
            <a:r>
              <a:rPr lang="en-US" u="sng" dirty="0"/>
              <a:t> di </a:t>
            </a:r>
            <a:r>
              <a:rPr lang="en-US" u="sng" dirty="0" err="1"/>
              <a:t>importo</a:t>
            </a:r>
            <a:r>
              <a:rPr lang="en-US" u="sng" dirty="0"/>
              <a:t> </a:t>
            </a:r>
            <a:r>
              <a:rPr lang="en-US" u="sng" dirty="0" err="1"/>
              <a:t>inferiore</a:t>
            </a:r>
            <a:r>
              <a:rPr lang="en-US" u="sng" dirty="0"/>
              <a:t> </a:t>
            </a:r>
            <a:r>
              <a:rPr lang="en-US" u="sng" dirty="0" err="1"/>
              <a:t>alla</a:t>
            </a:r>
            <a:r>
              <a:rPr lang="en-US" u="sng" dirty="0"/>
              <a:t> somma </a:t>
            </a:r>
            <a:r>
              <a:rPr lang="en-US" u="sng" dirty="0" err="1"/>
              <a:t>versata</a:t>
            </a:r>
            <a:r>
              <a:rPr lang="en-US" u="sng" dirty="0"/>
              <a:t> a </a:t>
            </a:r>
            <a:r>
              <a:rPr lang="en-US" u="sng" dirty="0" err="1"/>
              <a:t>titolo</a:t>
            </a:r>
            <a:r>
              <a:rPr lang="en-US" u="sng" dirty="0"/>
              <a:t> di </a:t>
            </a:r>
            <a:r>
              <a:rPr lang="en-US" u="sng" dirty="0" err="1"/>
              <a:t>acconto</a:t>
            </a:r>
            <a:r>
              <a:rPr lang="en-US" dirty="0"/>
              <a:t> (Trib. Parma, 18 </a:t>
            </a:r>
            <a:r>
              <a:rPr lang="en-US" dirty="0" err="1"/>
              <a:t>luglio</a:t>
            </a:r>
            <a:r>
              <a:rPr lang="en-US" dirty="0"/>
              <a:t> 2017, n. 1116)</a:t>
            </a:r>
          </a:p>
          <a:p>
            <a:r>
              <a:rPr lang="en-US" u="sng" dirty="0"/>
              <a:t>Una </a:t>
            </a:r>
            <a:r>
              <a:rPr lang="en-US" u="sng" dirty="0" err="1"/>
              <a:t>fideiussione</a:t>
            </a:r>
            <a:r>
              <a:rPr lang="en-US" u="sng" dirty="0"/>
              <a:t> </a:t>
            </a:r>
            <a:r>
              <a:rPr lang="en-US" u="sng" dirty="0" err="1"/>
              <a:t>divenuta</a:t>
            </a:r>
            <a:r>
              <a:rPr lang="en-US" u="sng" dirty="0"/>
              <a:t> </a:t>
            </a:r>
            <a:r>
              <a:rPr lang="en-US" u="sng" dirty="0" err="1"/>
              <a:t>inoperante</a:t>
            </a:r>
            <a:r>
              <a:rPr lang="en-US" u="sng" dirty="0"/>
              <a:t> a causa </a:t>
            </a:r>
            <a:r>
              <a:rPr lang="en-US" u="sng" dirty="0" err="1"/>
              <a:t>dello</a:t>
            </a:r>
            <a:r>
              <a:rPr lang="en-US" u="sng" dirty="0"/>
              <a:t> </a:t>
            </a:r>
            <a:r>
              <a:rPr lang="en-US" u="sng" dirty="0" err="1"/>
              <a:t>stato</a:t>
            </a:r>
            <a:r>
              <a:rPr lang="en-US" u="sng" dirty="0"/>
              <a:t> di </a:t>
            </a:r>
            <a:r>
              <a:rPr lang="en-US" u="sng" dirty="0" err="1"/>
              <a:t>messa</a:t>
            </a:r>
            <a:r>
              <a:rPr lang="en-US" u="sng" dirty="0"/>
              <a:t> in </a:t>
            </a:r>
            <a:r>
              <a:rPr lang="en-US" u="sng" dirty="0" err="1"/>
              <a:t>liquidazione</a:t>
            </a:r>
            <a:r>
              <a:rPr lang="en-US" u="sng" dirty="0"/>
              <a:t> e </a:t>
            </a:r>
            <a:r>
              <a:rPr lang="en-US" u="sng" dirty="0" err="1"/>
              <a:t>cancellazione</a:t>
            </a:r>
            <a:r>
              <a:rPr lang="en-US" u="sng" dirty="0"/>
              <a:t> </a:t>
            </a:r>
            <a:r>
              <a:rPr lang="en-US" u="sng" dirty="0" err="1"/>
              <a:t>dall’albo</a:t>
            </a:r>
            <a:r>
              <a:rPr lang="en-US" u="sng" dirty="0"/>
              <a:t> </a:t>
            </a:r>
            <a:r>
              <a:rPr lang="en-US" u="sng" dirty="0" err="1"/>
              <a:t>degli</a:t>
            </a:r>
            <a:r>
              <a:rPr lang="en-US" u="sng" dirty="0"/>
              <a:t> </a:t>
            </a:r>
            <a:r>
              <a:rPr lang="en-US" u="sng" dirty="0" err="1"/>
              <a:t>intermediari</a:t>
            </a:r>
            <a:r>
              <a:rPr lang="en-US" u="sng" dirty="0"/>
              <a:t> </a:t>
            </a:r>
            <a:r>
              <a:rPr lang="en-US" u="sng" dirty="0" err="1"/>
              <a:t>della</a:t>
            </a:r>
            <a:r>
              <a:rPr lang="en-US" u="sng" dirty="0"/>
              <a:t> </a:t>
            </a:r>
            <a:r>
              <a:rPr lang="en-US" u="sng" dirty="0" err="1"/>
              <a:t>società</a:t>
            </a:r>
            <a:r>
              <a:rPr lang="en-US" u="sng" dirty="0"/>
              <a:t> </a:t>
            </a:r>
            <a:r>
              <a:rPr lang="en-US" u="sng" dirty="0" err="1"/>
              <a:t>garante</a:t>
            </a:r>
            <a:r>
              <a:rPr lang="en-US" dirty="0"/>
              <a:t> </a:t>
            </a:r>
            <a:r>
              <a:rPr lang="en-US" dirty="0" err="1"/>
              <a:t>facendo</a:t>
            </a:r>
            <a:r>
              <a:rPr lang="en-US" dirty="0"/>
              <a:t> </a:t>
            </a:r>
            <a:r>
              <a:rPr lang="en-US" dirty="0" err="1"/>
              <a:t>così</a:t>
            </a:r>
            <a:r>
              <a:rPr lang="en-US" dirty="0"/>
              <a:t> venire </a:t>
            </a:r>
            <a:r>
              <a:rPr lang="en-US" dirty="0" err="1"/>
              <a:t>meno</a:t>
            </a:r>
            <a:r>
              <a:rPr lang="en-US" dirty="0"/>
              <a:t> </a:t>
            </a:r>
            <a:r>
              <a:rPr lang="en-US" dirty="0" err="1"/>
              <a:t>anche</a:t>
            </a:r>
            <a:r>
              <a:rPr lang="en-US" dirty="0"/>
              <a:t> il requisite </a:t>
            </a:r>
            <a:r>
              <a:rPr lang="en-US" dirty="0" err="1"/>
              <a:t>della</a:t>
            </a:r>
            <a:r>
              <a:rPr lang="en-US" dirty="0"/>
              <a:t> </a:t>
            </a:r>
            <a:r>
              <a:rPr lang="en-US" dirty="0" err="1"/>
              <a:t>durata</a:t>
            </a:r>
            <a:r>
              <a:rPr lang="en-US" dirty="0"/>
              <a:t> di </a:t>
            </a:r>
            <a:r>
              <a:rPr lang="en-US" dirty="0" err="1"/>
              <a:t>efficacia</a:t>
            </a:r>
            <a:r>
              <a:rPr lang="en-US" dirty="0"/>
              <a:t> </a:t>
            </a:r>
            <a:r>
              <a:rPr lang="en-US" dirty="0" err="1"/>
              <a:t>della</a:t>
            </a:r>
            <a:r>
              <a:rPr lang="en-US" dirty="0"/>
              <a:t> </a:t>
            </a:r>
            <a:r>
              <a:rPr lang="en-US" dirty="0" err="1"/>
              <a:t>fideiussione</a:t>
            </a:r>
            <a:r>
              <a:rPr lang="en-US" dirty="0"/>
              <a:t> (Trib. La Spezia, 9 </a:t>
            </a:r>
            <a:r>
              <a:rPr lang="en-US" dirty="0" err="1"/>
              <a:t>giugno</a:t>
            </a:r>
            <a:r>
              <a:rPr lang="en-US" dirty="0"/>
              <a:t> 2016, n. 477)</a:t>
            </a:r>
          </a:p>
          <a:p>
            <a:endParaRPr lang="en-US" dirty="0"/>
          </a:p>
        </p:txBody>
      </p:sp>
    </p:spTree>
    <p:extLst>
      <p:ext uri="{BB962C8B-B14F-4D97-AF65-F5344CB8AC3E}">
        <p14:creationId xmlns:p14="http://schemas.microsoft.com/office/powerpoint/2010/main" val="3632158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044B72-4A1E-47FB-A549-F4FC603557D3}"/>
              </a:ext>
            </a:extLst>
          </p:cNvPr>
          <p:cNvSpPr>
            <a:spLocks noGrp="1"/>
          </p:cNvSpPr>
          <p:nvPr>
            <p:ph type="title"/>
          </p:nvPr>
        </p:nvSpPr>
        <p:spPr/>
        <p:txBody>
          <a:bodyPr/>
          <a:lstStyle/>
          <a:p>
            <a:pPr algn="ctr"/>
            <a:r>
              <a:rPr lang="it-IT" dirty="0"/>
              <a:t>La fideiussione a scadenza fissa</a:t>
            </a:r>
            <a:endParaRPr lang="en-US" dirty="0"/>
          </a:p>
        </p:txBody>
      </p:sp>
      <p:sp>
        <p:nvSpPr>
          <p:cNvPr id="3" name="Segnaposto contenuto 2">
            <a:extLst>
              <a:ext uri="{FF2B5EF4-FFF2-40B4-BE49-F238E27FC236}">
                <a16:creationId xmlns:a16="http://schemas.microsoft.com/office/drawing/2014/main" id="{6EA6DAB0-F929-41D3-8521-CE58B2EACC03}"/>
              </a:ext>
            </a:extLst>
          </p:cNvPr>
          <p:cNvSpPr>
            <a:spLocks noGrp="1"/>
          </p:cNvSpPr>
          <p:nvPr>
            <p:ph idx="1"/>
          </p:nvPr>
        </p:nvSpPr>
        <p:spPr/>
        <p:txBody>
          <a:bodyPr>
            <a:normAutofit fontScale="92500" lnSpcReduction="10000"/>
          </a:bodyPr>
          <a:lstStyle/>
          <a:p>
            <a:r>
              <a:rPr lang="it-IT" dirty="0"/>
              <a:t>Secondo un primo orientamento, </a:t>
            </a:r>
            <a:r>
              <a:rPr lang="it-IT" u="sng" dirty="0"/>
              <a:t>la fideiussione a scadenza fissa</a:t>
            </a:r>
            <a:r>
              <a:rPr lang="it-IT" dirty="0"/>
              <a:t> determina la </a:t>
            </a:r>
            <a:r>
              <a:rPr lang="it-IT" b="1" dirty="0"/>
              <a:t>nullità originaria </a:t>
            </a:r>
            <a:r>
              <a:rPr lang="it-IT" dirty="0"/>
              <a:t>del preliminare poiché il promissario acquirente rimarrebbe sfornito di tutela qualora, per qualsiasi ragione, non venisse rispettato il termine per la stipula del definitivo (</a:t>
            </a:r>
            <a:r>
              <a:rPr lang="it-IT" dirty="0" err="1"/>
              <a:t>Trib</a:t>
            </a:r>
            <a:r>
              <a:rPr lang="it-IT" dirty="0"/>
              <a:t>. Firenze, 25 novembre 2014).</a:t>
            </a:r>
          </a:p>
          <a:p>
            <a:r>
              <a:rPr lang="en-US" dirty="0"/>
              <a:t>Secondo </a:t>
            </a:r>
            <a:r>
              <a:rPr lang="en-US" dirty="0" err="1"/>
              <a:t>altro</a:t>
            </a:r>
            <a:r>
              <a:rPr lang="en-US" dirty="0"/>
              <a:t> </a:t>
            </a:r>
            <a:r>
              <a:rPr lang="en-US" dirty="0" err="1"/>
              <a:t>orientamento</a:t>
            </a:r>
            <a:r>
              <a:rPr lang="en-US" dirty="0"/>
              <a:t>, “</a:t>
            </a:r>
            <a:r>
              <a:rPr lang="en-US" dirty="0" err="1"/>
              <a:t>appare</a:t>
            </a:r>
            <a:r>
              <a:rPr lang="en-US" dirty="0"/>
              <a:t> difficile </a:t>
            </a:r>
            <a:r>
              <a:rPr lang="en-US" dirty="0" err="1"/>
              <a:t>ritenere</a:t>
            </a:r>
            <a:r>
              <a:rPr lang="en-US" dirty="0"/>
              <a:t> </a:t>
            </a:r>
            <a:r>
              <a:rPr lang="en-US" dirty="0" err="1"/>
              <a:t>che</a:t>
            </a:r>
            <a:r>
              <a:rPr lang="en-US" dirty="0"/>
              <a:t> una </a:t>
            </a:r>
            <a:r>
              <a:rPr lang="en-US" dirty="0" err="1"/>
              <a:t>fideiussione</a:t>
            </a:r>
            <a:r>
              <a:rPr lang="en-US" dirty="0"/>
              <a:t> a “</a:t>
            </a:r>
            <a:r>
              <a:rPr lang="en-US" dirty="0" err="1"/>
              <a:t>scadenza</a:t>
            </a:r>
            <a:r>
              <a:rPr lang="en-US" dirty="0"/>
              <a:t> </a:t>
            </a:r>
            <a:r>
              <a:rPr lang="en-US" dirty="0" err="1"/>
              <a:t>fissa</a:t>
            </a:r>
            <a:r>
              <a:rPr lang="en-US" dirty="0"/>
              <a:t>”, </a:t>
            </a:r>
            <a:r>
              <a:rPr lang="en-US" dirty="0" err="1"/>
              <a:t>coincidente</a:t>
            </a:r>
            <a:r>
              <a:rPr lang="en-US" dirty="0"/>
              <a:t> con la data </a:t>
            </a:r>
            <a:r>
              <a:rPr lang="en-US" dirty="0" err="1"/>
              <a:t>programmata</a:t>
            </a:r>
            <a:r>
              <a:rPr lang="en-US" dirty="0"/>
              <a:t> di </a:t>
            </a:r>
            <a:r>
              <a:rPr lang="en-US" dirty="0" err="1"/>
              <a:t>stipula</a:t>
            </a:r>
            <a:r>
              <a:rPr lang="en-US" dirty="0"/>
              <a:t> del </a:t>
            </a:r>
            <a:r>
              <a:rPr lang="en-US" dirty="0" err="1"/>
              <a:t>contratto</a:t>
            </a:r>
            <a:r>
              <a:rPr lang="en-US" dirty="0"/>
              <a:t> </a:t>
            </a:r>
            <a:r>
              <a:rPr lang="en-US" dirty="0" err="1"/>
              <a:t>definitivo</a:t>
            </a:r>
            <a:r>
              <a:rPr lang="en-US" dirty="0"/>
              <a:t>, </a:t>
            </a:r>
            <a:r>
              <a:rPr lang="en-US" dirty="0" err="1"/>
              <a:t>sia</a:t>
            </a:r>
            <a:r>
              <a:rPr lang="en-US" dirty="0"/>
              <a:t> fin </a:t>
            </a:r>
            <a:r>
              <a:rPr lang="en-US" dirty="0" err="1"/>
              <a:t>dall’inizio</a:t>
            </a:r>
            <a:r>
              <a:rPr lang="en-US" dirty="0"/>
              <a:t> non </a:t>
            </a:r>
            <a:r>
              <a:rPr lang="en-US" dirty="0" err="1"/>
              <a:t>idonea</a:t>
            </a:r>
            <a:r>
              <a:rPr lang="en-US" dirty="0"/>
              <a:t>”. Se la data del </a:t>
            </a:r>
            <a:r>
              <a:rPr lang="en-US" dirty="0" err="1"/>
              <a:t>definitivo</a:t>
            </a:r>
            <a:r>
              <a:rPr lang="en-US" dirty="0"/>
              <a:t> </a:t>
            </a:r>
            <a:r>
              <a:rPr lang="en-US" dirty="0" err="1"/>
              <a:t>viene</a:t>
            </a:r>
            <a:r>
              <a:rPr lang="en-US" dirty="0"/>
              <a:t> </a:t>
            </a:r>
            <a:r>
              <a:rPr lang="en-US" dirty="0" err="1"/>
              <a:t>posticipata</a:t>
            </a:r>
            <a:r>
              <a:rPr lang="en-US" dirty="0"/>
              <a:t> rispetto </a:t>
            </a:r>
            <a:r>
              <a:rPr lang="en-US" dirty="0" err="1"/>
              <a:t>alla</a:t>
            </a:r>
            <a:r>
              <a:rPr lang="en-US" dirty="0"/>
              <a:t> data </a:t>
            </a:r>
            <a:r>
              <a:rPr lang="en-US" dirty="0" err="1"/>
              <a:t>inizialmente</a:t>
            </a:r>
            <a:r>
              <a:rPr lang="en-US" dirty="0"/>
              <a:t> </a:t>
            </a:r>
            <a:r>
              <a:rPr lang="en-US" dirty="0" err="1"/>
              <a:t>fissata</a:t>
            </a:r>
            <a:r>
              <a:rPr lang="en-US" dirty="0"/>
              <a:t> e </a:t>
            </a:r>
            <a:r>
              <a:rPr lang="en-US" dirty="0" err="1"/>
              <a:t>coincidente</a:t>
            </a:r>
            <a:r>
              <a:rPr lang="en-US" dirty="0"/>
              <a:t> con il </a:t>
            </a:r>
            <a:r>
              <a:rPr lang="en-US" dirty="0" err="1"/>
              <a:t>termine</a:t>
            </a:r>
            <a:r>
              <a:rPr lang="en-US" dirty="0"/>
              <a:t> di </a:t>
            </a:r>
            <a:r>
              <a:rPr lang="en-US" dirty="0" err="1"/>
              <a:t>efficacia</a:t>
            </a:r>
            <a:r>
              <a:rPr lang="en-US" dirty="0"/>
              <a:t> </a:t>
            </a:r>
            <a:r>
              <a:rPr lang="en-US" dirty="0" err="1"/>
              <a:t>della</a:t>
            </a:r>
            <a:r>
              <a:rPr lang="en-US" dirty="0"/>
              <a:t> </a:t>
            </a:r>
            <a:r>
              <a:rPr lang="en-US" dirty="0" err="1"/>
              <a:t>fideiussione</a:t>
            </a:r>
            <a:r>
              <a:rPr lang="en-US" dirty="0"/>
              <a:t>, </a:t>
            </a:r>
            <a:r>
              <a:rPr lang="en-US" dirty="0" err="1"/>
              <a:t>qualora</a:t>
            </a:r>
            <a:r>
              <a:rPr lang="en-US" dirty="0"/>
              <a:t> </a:t>
            </a:r>
            <a:r>
              <a:rPr lang="en-US" dirty="0" err="1"/>
              <a:t>quest’ultima</a:t>
            </a:r>
            <a:r>
              <a:rPr lang="en-US" dirty="0"/>
              <a:t> non </a:t>
            </a:r>
            <a:r>
              <a:rPr lang="en-US" dirty="0" err="1"/>
              <a:t>venga</a:t>
            </a:r>
            <a:r>
              <a:rPr lang="en-US" dirty="0"/>
              <a:t> </a:t>
            </a:r>
            <a:r>
              <a:rPr lang="en-US" dirty="0" err="1"/>
              <a:t>prorogata</a:t>
            </a:r>
            <a:r>
              <a:rPr lang="en-US" dirty="0"/>
              <a:t>, </a:t>
            </a:r>
            <a:r>
              <a:rPr lang="en-US" dirty="0" err="1"/>
              <a:t>viene</a:t>
            </a:r>
            <a:r>
              <a:rPr lang="en-US" dirty="0"/>
              <a:t> </a:t>
            </a:r>
            <a:r>
              <a:rPr lang="en-US" dirty="0" err="1"/>
              <a:t>successivamente</a:t>
            </a:r>
            <a:r>
              <a:rPr lang="en-US" dirty="0"/>
              <a:t> </a:t>
            </a:r>
            <a:r>
              <a:rPr lang="en-US" dirty="0" err="1"/>
              <a:t>meno</a:t>
            </a:r>
            <a:r>
              <a:rPr lang="en-US" dirty="0"/>
              <a:t>  un </a:t>
            </a:r>
            <a:r>
              <a:rPr lang="en-US" dirty="0" err="1"/>
              <a:t>elemento</a:t>
            </a:r>
            <a:r>
              <a:rPr lang="en-US" dirty="0"/>
              <a:t> </a:t>
            </a:r>
            <a:r>
              <a:rPr lang="en-US" dirty="0" err="1"/>
              <a:t>costitutivo</a:t>
            </a:r>
            <a:r>
              <a:rPr lang="en-US" dirty="0"/>
              <a:t> </a:t>
            </a:r>
            <a:r>
              <a:rPr lang="en-US" dirty="0" err="1"/>
              <a:t>della</a:t>
            </a:r>
            <a:r>
              <a:rPr lang="en-US" dirty="0"/>
              <a:t> </a:t>
            </a:r>
            <a:r>
              <a:rPr lang="en-US" dirty="0" err="1"/>
              <a:t>fattispecie</a:t>
            </a:r>
            <a:r>
              <a:rPr lang="en-US" dirty="0"/>
              <a:t> e </a:t>
            </a:r>
            <a:r>
              <a:rPr lang="en-US" dirty="0" err="1"/>
              <a:t>si</a:t>
            </a:r>
            <a:r>
              <a:rPr lang="en-US" dirty="0"/>
              <a:t> </a:t>
            </a:r>
            <a:r>
              <a:rPr lang="en-US" dirty="0" err="1"/>
              <a:t>determina</a:t>
            </a:r>
            <a:r>
              <a:rPr lang="en-US" dirty="0"/>
              <a:t> </a:t>
            </a:r>
            <a:r>
              <a:rPr lang="en-US" dirty="0" err="1"/>
              <a:t>un’ipotesi</a:t>
            </a:r>
            <a:r>
              <a:rPr lang="en-US" dirty="0"/>
              <a:t> di </a:t>
            </a:r>
            <a:r>
              <a:rPr lang="en-US" b="1" dirty="0" err="1"/>
              <a:t>nullità</a:t>
            </a:r>
            <a:r>
              <a:rPr lang="en-US" b="1" dirty="0"/>
              <a:t> </a:t>
            </a:r>
            <a:r>
              <a:rPr lang="en-US" b="1" dirty="0" err="1"/>
              <a:t>sopravvenuta</a:t>
            </a:r>
            <a:r>
              <a:rPr lang="en-US" b="1" dirty="0"/>
              <a:t> </a:t>
            </a:r>
            <a:r>
              <a:rPr lang="en-US" dirty="0"/>
              <a:t>(Trib. Ferrara, 14 </a:t>
            </a:r>
            <a:r>
              <a:rPr lang="en-US" dirty="0" err="1"/>
              <a:t>giugno</a:t>
            </a:r>
            <a:r>
              <a:rPr lang="en-US" dirty="0"/>
              <a:t> 2018; Trib. Milano, 8 </a:t>
            </a:r>
            <a:r>
              <a:rPr lang="en-US" dirty="0" err="1"/>
              <a:t>settembre</a:t>
            </a:r>
            <a:r>
              <a:rPr lang="en-US" dirty="0"/>
              <a:t> 2015 e 25 </a:t>
            </a:r>
            <a:r>
              <a:rPr lang="en-US" dirty="0" err="1"/>
              <a:t>novembre</a:t>
            </a:r>
            <a:r>
              <a:rPr lang="en-US" dirty="0"/>
              <a:t> 2015).</a:t>
            </a:r>
          </a:p>
        </p:txBody>
      </p:sp>
    </p:spTree>
    <p:extLst>
      <p:ext uri="{BB962C8B-B14F-4D97-AF65-F5344CB8AC3E}">
        <p14:creationId xmlns:p14="http://schemas.microsoft.com/office/powerpoint/2010/main" val="17670659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CFEEC9-C98C-4928-A49D-8F7D4618AD15}"/>
              </a:ext>
            </a:extLst>
          </p:cNvPr>
          <p:cNvSpPr>
            <a:spLocks noGrp="1"/>
          </p:cNvSpPr>
          <p:nvPr>
            <p:ph type="title"/>
          </p:nvPr>
        </p:nvSpPr>
        <p:spPr/>
        <p:txBody>
          <a:bodyPr/>
          <a:lstStyle/>
          <a:p>
            <a:pPr algn="ctr"/>
            <a:r>
              <a:rPr lang="it-IT" dirty="0"/>
              <a:t>La fideiussione a scadenza fissa</a:t>
            </a:r>
            <a:br>
              <a:rPr lang="it-IT" dirty="0"/>
            </a:br>
            <a:r>
              <a:rPr lang="it-IT" dirty="0"/>
              <a:t>Correttivi</a:t>
            </a:r>
            <a:endParaRPr lang="en-US" dirty="0"/>
          </a:p>
        </p:txBody>
      </p:sp>
      <p:sp>
        <p:nvSpPr>
          <p:cNvPr id="3" name="Segnaposto contenuto 2">
            <a:extLst>
              <a:ext uri="{FF2B5EF4-FFF2-40B4-BE49-F238E27FC236}">
                <a16:creationId xmlns:a16="http://schemas.microsoft.com/office/drawing/2014/main" id="{17CBFC56-9A72-4457-96EA-C03970EF13F0}"/>
              </a:ext>
            </a:extLst>
          </p:cNvPr>
          <p:cNvSpPr>
            <a:spLocks noGrp="1"/>
          </p:cNvSpPr>
          <p:nvPr>
            <p:ph idx="1"/>
          </p:nvPr>
        </p:nvSpPr>
        <p:spPr/>
        <p:txBody>
          <a:bodyPr>
            <a:normAutofit fontScale="92500" lnSpcReduction="10000"/>
          </a:bodyPr>
          <a:lstStyle/>
          <a:p>
            <a:r>
              <a:rPr lang="it-IT" dirty="0"/>
              <a:t>Se il contratto preliminare prevede la facoltà per le parti di prorogare la data fissata per la stipula del contratto definitivo, deve essere altresì previsto che l’esercizio di tale facoltà sia subordinato alla </a:t>
            </a:r>
            <a:r>
              <a:rPr lang="it-IT" b="1" dirty="0">
                <a:solidFill>
                  <a:srgbClr val="0070C0"/>
                </a:solidFill>
              </a:rPr>
              <a:t>preventiva proroga del termine di scadenza della fideiussione</a:t>
            </a:r>
            <a:r>
              <a:rPr lang="it-IT" dirty="0"/>
              <a:t>, affinché tale ultimo termine vada a scadere sempre in un momento successivo o quantomeno coincidente con quello del trasferimento della proprietà (</a:t>
            </a:r>
            <a:r>
              <a:rPr lang="it-IT" dirty="0" err="1"/>
              <a:t>Trib</a:t>
            </a:r>
            <a:r>
              <a:rPr lang="it-IT" dirty="0"/>
              <a:t>. Ferrara, 14 giugno 2018).</a:t>
            </a:r>
          </a:p>
          <a:p>
            <a:r>
              <a:rPr lang="it-IT" dirty="0"/>
              <a:t>Clausola: «</a:t>
            </a:r>
            <a:r>
              <a:rPr lang="it-IT" i="1" dirty="0"/>
              <a:t>La presente fideiussione durerà fino alla consegna al fideiussore di copia dell’atto di trasferimento della proprietà contenente la menzione di cui all’art. 4, comma 1-ter, d.lgs. n. 122/2005</a:t>
            </a:r>
            <a:r>
              <a:rPr lang="it-IT" dirty="0"/>
              <a:t>».  </a:t>
            </a:r>
          </a:p>
          <a:p>
            <a:r>
              <a:rPr lang="en-US" dirty="0"/>
              <a:t>Nel </a:t>
            </a:r>
            <a:r>
              <a:rPr lang="en-US" dirty="0" err="1"/>
              <a:t>caso</a:t>
            </a:r>
            <a:r>
              <a:rPr lang="en-US" dirty="0"/>
              <a:t> di </a:t>
            </a:r>
            <a:r>
              <a:rPr lang="en-US" dirty="0" err="1"/>
              <a:t>fideiussione</a:t>
            </a:r>
            <a:r>
              <a:rPr lang="en-US" dirty="0"/>
              <a:t> </a:t>
            </a:r>
            <a:r>
              <a:rPr lang="en-US" dirty="0" err="1"/>
              <a:t>annuale</a:t>
            </a:r>
            <a:r>
              <a:rPr lang="en-US" dirty="0"/>
              <a:t>, </a:t>
            </a:r>
            <a:r>
              <a:rPr lang="en-US" dirty="0" err="1"/>
              <a:t>deve</a:t>
            </a:r>
            <a:r>
              <a:rPr lang="en-US" dirty="0"/>
              <a:t> </a:t>
            </a:r>
            <a:r>
              <a:rPr lang="en-US" dirty="0" err="1"/>
              <a:t>essere</a:t>
            </a:r>
            <a:r>
              <a:rPr lang="en-US" dirty="0"/>
              <a:t> </a:t>
            </a:r>
            <a:r>
              <a:rPr lang="en-US" dirty="0" err="1"/>
              <a:t>prevista</a:t>
            </a:r>
            <a:r>
              <a:rPr lang="en-US" dirty="0"/>
              <a:t> </a:t>
            </a:r>
            <a:r>
              <a:rPr lang="en-US" b="1" dirty="0" err="1">
                <a:solidFill>
                  <a:srgbClr val="0070C0"/>
                </a:solidFill>
              </a:rPr>
              <a:t>l’automatica</a:t>
            </a:r>
            <a:r>
              <a:rPr lang="en-US" b="1" dirty="0">
                <a:solidFill>
                  <a:srgbClr val="0070C0"/>
                </a:solidFill>
              </a:rPr>
              <a:t> </a:t>
            </a:r>
            <a:r>
              <a:rPr lang="en-US" b="1" dirty="0" err="1">
                <a:solidFill>
                  <a:srgbClr val="0070C0"/>
                </a:solidFill>
              </a:rPr>
              <a:t>proroga</a:t>
            </a:r>
            <a:r>
              <a:rPr lang="en-US" b="1" dirty="0">
                <a:solidFill>
                  <a:srgbClr val="0070C0"/>
                </a:solidFill>
              </a:rPr>
              <a:t> di anno in anno </a:t>
            </a:r>
            <a:r>
              <a:rPr lang="en-US" dirty="0" err="1"/>
              <a:t>fino</a:t>
            </a:r>
            <a:r>
              <a:rPr lang="en-US" dirty="0"/>
              <a:t> </a:t>
            </a:r>
            <a:r>
              <a:rPr lang="en-US" dirty="0" err="1"/>
              <a:t>alla</a:t>
            </a:r>
            <a:r>
              <a:rPr lang="en-US" dirty="0"/>
              <a:t> </a:t>
            </a:r>
            <a:r>
              <a:rPr lang="en-US" dirty="0" err="1"/>
              <a:t>naturale</a:t>
            </a:r>
            <a:r>
              <a:rPr lang="en-US" dirty="0"/>
              <a:t> </a:t>
            </a:r>
            <a:r>
              <a:rPr lang="en-US" dirty="0" err="1"/>
              <a:t>scadenza</a:t>
            </a:r>
            <a:r>
              <a:rPr lang="en-US" dirty="0"/>
              <a:t> </a:t>
            </a:r>
            <a:r>
              <a:rPr lang="en-US" dirty="0" err="1"/>
              <a:t>stabilita</a:t>
            </a:r>
            <a:r>
              <a:rPr lang="en-US" dirty="0"/>
              <a:t> </a:t>
            </a:r>
            <a:r>
              <a:rPr lang="en-US" dirty="0" err="1"/>
              <a:t>dalla</a:t>
            </a:r>
            <a:r>
              <a:rPr lang="en-US" dirty="0"/>
              <a:t> </a:t>
            </a:r>
            <a:r>
              <a:rPr lang="en-US" dirty="0" err="1"/>
              <a:t>legge</a:t>
            </a:r>
            <a:r>
              <a:rPr lang="en-US" dirty="0"/>
              <a:t>.</a:t>
            </a:r>
          </a:p>
        </p:txBody>
      </p:sp>
    </p:spTree>
    <p:extLst>
      <p:ext uri="{BB962C8B-B14F-4D97-AF65-F5344CB8AC3E}">
        <p14:creationId xmlns:p14="http://schemas.microsoft.com/office/powerpoint/2010/main" val="34874789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CA6A3D-2F85-4D3F-8EB5-21D82B276FFB}"/>
              </a:ext>
            </a:extLst>
          </p:cNvPr>
          <p:cNvSpPr>
            <a:spLocks noGrp="1"/>
          </p:cNvSpPr>
          <p:nvPr>
            <p:ph type="title"/>
          </p:nvPr>
        </p:nvSpPr>
        <p:spPr/>
        <p:txBody>
          <a:bodyPr>
            <a:normAutofit fontScale="90000"/>
          </a:bodyPr>
          <a:lstStyle/>
          <a:p>
            <a:pPr algn="ctr"/>
            <a:r>
              <a:rPr lang="it-IT" dirty="0"/>
              <a:t>L’immobile venduto al grezzo</a:t>
            </a:r>
            <a:br>
              <a:rPr lang="it-IT" dirty="0"/>
            </a:br>
            <a:r>
              <a:rPr lang="it-IT" sz="2700" dirty="0"/>
              <a:t>Focus Pubblicistico. La disciplina degli immobili da costruire e il bene «al rustico» (est. Leo, Musto), in CNN Notizie del 6 agosto 2021</a:t>
            </a:r>
            <a:endParaRPr lang="en-US" sz="2700" dirty="0"/>
          </a:p>
        </p:txBody>
      </p:sp>
      <p:sp>
        <p:nvSpPr>
          <p:cNvPr id="3" name="Segnaposto contenuto 2">
            <a:extLst>
              <a:ext uri="{FF2B5EF4-FFF2-40B4-BE49-F238E27FC236}">
                <a16:creationId xmlns:a16="http://schemas.microsoft.com/office/drawing/2014/main" id="{9F554DD0-B97C-43DB-8174-64C0FFCEA145}"/>
              </a:ext>
            </a:extLst>
          </p:cNvPr>
          <p:cNvSpPr>
            <a:spLocks noGrp="1"/>
          </p:cNvSpPr>
          <p:nvPr>
            <p:ph idx="1"/>
          </p:nvPr>
        </p:nvSpPr>
        <p:spPr/>
        <p:txBody>
          <a:bodyPr>
            <a:normAutofit lnSpcReduction="10000"/>
          </a:bodyPr>
          <a:lstStyle/>
          <a:p>
            <a:r>
              <a:rPr lang="it-IT" dirty="0"/>
              <a:t>Per il decreto 122/2005 si intende per «immobile da costruire» l’immobile per il quale sia stato rilasciato il permesso di costruire e che si trovi in uno stadio di costruzione tale che non consente ancora il rilascio del certificato di agibilità (art. 1, lett. d).</a:t>
            </a:r>
          </a:p>
          <a:p>
            <a:r>
              <a:rPr lang="it-IT" dirty="0"/>
              <a:t>Entro quindici giorni dall’ultimazione dei lavori di finitura dell’intervento, deve essere chiesto al Comune il rilascio del certificato di agibilità (art. 25, </a:t>
            </a:r>
            <a:r>
              <a:rPr lang="it-IT" dirty="0" err="1"/>
              <a:t>T.u.</a:t>
            </a:r>
            <a:r>
              <a:rPr lang="it-IT" dirty="0"/>
              <a:t> edilizia).</a:t>
            </a:r>
          </a:p>
          <a:p>
            <a:r>
              <a:rPr lang="it-IT" dirty="0"/>
              <a:t>Si considera «al grezzo» o «al rustico» l’immobile nel quale sono stati realizzati i muri perimetrali e la copertura, è stata realizzata la ripartizione degli spazi interni; mancano gli infissi, gli impianti e le finiture.</a:t>
            </a:r>
            <a:endParaRPr lang="en-US" dirty="0"/>
          </a:p>
        </p:txBody>
      </p:sp>
    </p:spTree>
    <p:extLst>
      <p:ext uri="{BB962C8B-B14F-4D97-AF65-F5344CB8AC3E}">
        <p14:creationId xmlns:p14="http://schemas.microsoft.com/office/powerpoint/2010/main" val="1835576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A2BAF4-5D7C-4FD0-B867-389B7EA9D014}"/>
              </a:ext>
            </a:extLst>
          </p:cNvPr>
          <p:cNvSpPr>
            <a:spLocks noGrp="1"/>
          </p:cNvSpPr>
          <p:nvPr>
            <p:ph type="title"/>
          </p:nvPr>
        </p:nvSpPr>
        <p:spPr/>
        <p:txBody>
          <a:bodyPr/>
          <a:lstStyle/>
          <a:p>
            <a:pPr algn="ctr"/>
            <a:r>
              <a:rPr lang="it-IT" dirty="0"/>
              <a:t>Immobile «al grezzo» già costruito </a:t>
            </a:r>
            <a:endParaRPr lang="en-US" dirty="0"/>
          </a:p>
        </p:txBody>
      </p:sp>
      <p:sp>
        <p:nvSpPr>
          <p:cNvPr id="3" name="Segnaposto contenuto 2">
            <a:extLst>
              <a:ext uri="{FF2B5EF4-FFF2-40B4-BE49-F238E27FC236}">
                <a16:creationId xmlns:a16="http://schemas.microsoft.com/office/drawing/2014/main" id="{009A9392-AE11-48CC-8795-A39880EB514E}"/>
              </a:ext>
            </a:extLst>
          </p:cNvPr>
          <p:cNvSpPr>
            <a:spLocks noGrp="1"/>
          </p:cNvSpPr>
          <p:nvPr>
            <p:ph idx="1"/>
          </p:nvPr>
        </p:nvSpPr>
        <p:spPr/>
        <p:txBody>
          <a:bodyPr>
            <a:normAutofit/>
          </a:bodyPr>
          <a:lstStyle/>
          <a:p>
            <a:r>
              <a:rPr lang="it-IT" dirty="0"/>
              <a:t>L’immobile, </a:t>
            </a:r>
            <a:r>
              <a:rPr lang="it-IT" b="1" dirty="0">
                <a:solidFill>
                  <a:srgbClr val="FF0000"/>
                </a:solidFill>
              </a:rPr>
              <a:t>già costruito dall’impresa fino allo stato grezzo, </a:t>
            </a:r>
            <a:r>
              <a:rPr lang="it-IT" dirty="0"/>
              <a:t>viene dedotto in contratto </a:t>
            </a:r>
            <a:r>
              <a:rPr lang="it-IT" b="1" dirty="0">
                <a:solidFill>
                  <a:srgbClr val="00B050"/>
                </a:solidFill>
              </a:rPr>
              <a:t>nello stato in cui si trova, </a:t>
            </a:r>
            <a:r>
              <a:rPr lang="it-IT" dirty="0"/>
              <a:t>senza che il venditore debba svolgere alcuna attività edilizia di completamento.</a:t>
            </a:r>
          </a:p>
          <a:p>
            <a:r>
              <a:rPr lang="it-IT" dirty="0"/>
              <a:t>Non è richiesta alcun tipo di attività edificatoria da parte del venditore-costruttore; manca il presupposto oggettivo per l’applicazione della disciplina di tutela del decreto 122: la vendita di un immobile </a:t>
            </a:r>
            <a:r>
              <a:rPr lang="it-IT" sz="3600" b="1" dirty="0">
                <a:solidFill>
                  <a:srgbClr val="7030A0"/>
                </a:solidFill>
              </a:rPr>
              <a:t>da costruire </a:t>
            </a:r>
            <a:r>
              <a:rPr lang="it-IT" dirty="0"/>
              <a:t>(</a:t>
            </a:r>
            <a:r>
              <a:rPr lang="it-IT" dirty="0" err="1"/>
              <a:t>Trib</a:t>
            </a:r>
            <a:r>
              <a:rPr lang="it-IT" dirty="0"/>
              <a:t>. Novara, 19 febbraio 2018).</a:t>
            </a:r>
          </a:p>
          <a:p>
            <a:r>
              <a:rPr lang="it-IT" sz="2600" dirty="0"/>
              <a:t>L’acquirente non ha diritto alla consegna della fideiussione per eventuali caparra o acconti prezzo versati né all’assicurazione postuma decennale </a:t>
            </a:r>
            <a:endParaRPr lang="en-US" sz="2600" dirty="0"/>
          </a:p>
        </p:txBody>
      </p:sp>
    </p:spTree>
    <p:extLst>
      <p:ext uri="{BB962C8B-B14F-4D97-AF65-F5344CB8AC3E}">
        <p14:creationId xmlns:p14="http://schemas.microsoft.com/office/powerpoint/2010/main" val="3194491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AD32FB7-2BE1-4100-A535-92572C2294A7}"/>
              </a:ext>
            </a:extLst>
          </p:cNvPr>
          <p:cNvSpPr>
            <a:spLocks noGrp="1"/>
          </p:cNvSpPr>
          <p:nvPr>
            <p:ph type="title"/>
          </p:nvPr>
        </p:nvSpPr>
        <p:spPr/>
        <p:txBody>
          <a:bodyPr>
            <a:normAutofit fontScale="90000"/>
          </a:bodyPr>
          <a:lstStyle/>
          <a:p>
            <a:pPr algn="ctr"/>
            <a:r>
              <a:rPr lang="it-IT" sz="3600" dirty="0"/>
              <a:t>Fideiussione</a:t>
            </a:r>
            <a:br>
              <a:rPr lang="it-IT" sz="3600" dirty="0"/>
            </a:br>
            <a:r>
              <a:rPr lang="it-IT" sz="3600" dirty="0"/>
              <a:t>cosa garantisce</a:t>
            </a:r>
            <a:br>
              <a:rPr lang="it-IT" dirty="0"/>
            </a:br>
            <a:r>
              <a:rPr lang="it-IT" sz="2700" dirty="0"/>
              <a:t>art. 3, comma 1 sostituito dall’art. 385, comma 1, lett. a), d.lgs. n. 14/2019 </a:t>
            </a:r>
            <a:br>
              <a:rPr lang="it-IT" sz="2700" dirty="0"/>
            </a:br>
            <a:r>
              <a:rPr lang="it-IT" sz="2700" dirty="0"/>
              <a:t>a decorrere dal 16 marzo 2019</a:t>
            </a:r>
            <a:endParaRPr lang="en-US" sz="2700" dirty="0"/>
          </a:p>
        </p:txBody>
      </p:sp>
      <p:sp>
        <p:nvSpPr>
          <p:cNvPr id="3" name="Segnaposto contenuto 2">
            <a:extLst>
              <a:ext uri="{FF2B5EF4-FFF2-40B4-BE49-F238E27FC236}">
                <a16:creationId xmlns:a16="http://schemas.microsoft.com/office/drawing/2014/main" id="{CC59DAA0-CCE2-4F62-89C8-4A1FD106F584}"/>
              </a:ext>
            </a:extLst>
          </p:cNvPr>
          <p:cNvSpPr>
            <a:spLocks noGrp="1"/>
          </p:cNvSpPr>
          <p:nvPr>
            <p:ph idx="1"/>
          </p:nvPr>
        </p:nvSpPr>
        <p:spPr/>
        <p:txBody>
          <a:bodyPr/>
          <a:lstStyle/>
          <a:p>
            <a:pPr marL="0" indent="0">
              <a:buNone/>
            </a:pPr>
            <a:r>
              <a:rPr lang="it-IT" b="1" dirty="0">
                <a:solidFill>
                  <a:srgbClr val="0070C0"/>
                </a:solidFill>
              </a:rPr>
              <a:t>La fideiussione </a:t>
            </a:r>
            <a:r>
              <a:rPr lang="it-IT" sz="3600" b="1" dirty="0">
                <a:solidFill>
                  <a:srgbClr val="0070C0"/>
                </a:solidFill>
              </a:rPr>
              <a:t>deve garantire </a:t>
            </a:r>
            <a:r>
              <a:rPr lang="it-IT" b="1" dirty="0">
                <a:solidFill>
                  <a:srgbClr val="0070C0"/>
                </a:solidFill>
              </a:rPr>
              <a:t>la restituzione delle somme pagate dall’acquirente ed i relativi interessi legali maturati</a:t>
            </a:r>
          </a:p>
          <a:p>
            <a:pPr>
              <a:buFont typeface="Wingdings" panose="05000000000000000000" pitchFamily="2" charset="2"/>
              <a:buChar char="ü"/>
            </a:pPr>
            <a:r>
              <a:rPr lang="it-IT" dirty="0"/>
              <a:t>Nel caso in cui il costruttore incorra in una situazione di crisi</a:t>
            </a:r>
          </a:p>
          <a:p>
            <a:pPr>
              <a:buFont typeface="Wingdings" panose="05000000000000000000" pitchFamily="2" charset="2"/>
              <a:buChar char="ü"/>
            </a:pPr>
            <a:r>
              <a:rPr lang="it-IT" b="1" dirty="0">
                <a:solidFill>
                  <a:srgbClr val="FF0000"/>
                </a:solidFill>
              </a:rPr>
              <a:t>Nel caso di inadempimento dell’obbligo assicurativo di cui all’art. 4 del d.lgs. 122/2005 </a:t>
            </a:r>
          </a:p>
          <a:p>
            <a:pPr marL="0" indent="0">
              <a:buNone/>
            </a:pPr>
            <a:endParaRPr lang="en-US" dirty="0"/>
          </a:p>
        </p:txBody>
      </p:sp>
    </p:spTree>
    <p:extLst>
      <p:ext uri="{BB962C8B-B14F-4D97-AF65-F5344CB8AC3E}">
        <p14:creationId xmlns:p14="http://schemas.microsoft.com/office/powerpoint/2010/main" val="7992710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43649BB-1EC2-461A-833C-443D4802983D}"/>
              </a:ext>
            </a:extLst>
          </p:cNvPr>
          <p:cNvSpPr>
            <a:spLocks noGrp="1"/>
          </p:cNvSpPr>
          <p:nvPr>
            <p:ph type="title"/>
          </p:nvPr>
        </p:nvSpPr>
        <p:spPr/>
        <p:txBody>
          <a:bodyPr/>
          <a:lstStyle/>
          <a:p>
            <a:pPr algn="ctr"/>
            <a:r>
              <a:rPr lang="it-IT" dirty="0"/>
              <a:t>Immobile «al grezzo» già costruito in fabbricato condominiale </a:t>
            </a:r>
            <a:endParaRPr lang="en-US" dirty="0"/>
          </a:p>
        </p:txBody>
      </p:sp>
      <p:sp>
        <p:nvSpPr>
          <p:cNvPr id="3" name="Segnaposto contenuto 2">
            <a:extLst>
              <a:ext uri="{FF2B5EF4-FFF2-40B4-BE49-F238E27FC236}">
                <a16:creationId xmlns:a16="http://schemas.microsoft.com/office/drawing/2014/main" id="{91648A55-D5AA-45CE-8A6E-9B94D00B7343}"/>
              </a:ext>
            </a:extLst>
          </p:cNvPr>
          <p:cNvSpPr>
            <a:spLocks noGrp="1"/>
          </p:cNvSpPr>
          <p:nvPr>
            <p:ph idx="1"/>
          </p:nvPr>
        </p:nvSpPr>
        <p:spPr/>
        <p:txBody>
          <a:bodyPr>
            <a:normAutofit lnSpcReduction="10000"/>
          </a:bodyPr>
          <a:lstStyle/>
          <a:p>
            <a:r>
              <a:rPr lang="it-IT" dirty="0"/>
              <a:t>La conclusione raggiunta non cambia anche se l’unità immobiliare al grezzo, senza alcun obbligo di completamento del venditore, è inserita in un condominio nel quale vi sono altre unità immobiliari ancora da costruire. La valutazione dipende dal singolo immobile oggetto dell’atto e non dal titolo edilizio che riguarda l’intero fabbricato. </a:t>
            </a:r>
          </a:p>
          <a:p>
            <a:r>
              <a:rPr lang="it-IT" dirty="0"/>
              <a:t>La disciplina di tutela dell’acquirente di immobile da costruire si applica, invece, ogni qualvolta debbano essere ultimate </a:t>
            </a:r>
            <a:r>
              <a:rPr lang="it-IT" b="1" dirty="0">
                <a:solidFill>
                  <a:srgbClr val="7030A0"/>
                </a:solidFill>
              </a:rPr>
              <a:t>parti comuni condominiali essenziali per l’utilizzazione dell’unità immobiliare principale. </a:t>
            </a:r>
            <a:r>
              <a:rPr lang="it-IT" dirty="0"/>
              <a:t>La disciplina non si applica se debbono essere ultimate parti comuni ininfluenti ai fini dell’agibilità dell’immobile (Petrelli).</a:t>
            </a:r>
            <a:endParaRPr lang="en-US" dirty="0"/>
          </a:p>
        </p:txBody>
      </p:sp>
    </p:spTree>
    <p:extLst>
      <p:ext uri="{BB962C8B-B14F-4D97-AF65-F5344CB8AC3E}">
        <p14:creationId xmlns:p14="http://schemas.microsoft.com/office/powerpoint/2010/main" val="3486251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A943BF-1703-43D4-9E36-AE330CD816EF}"/>
              </a:ext>
            </a:extLst>
          </p:cNvPr>
          <p:cNvSpPr>
            <a:spLocks noGrp="1"/>
          </p:cNvSpPr>
          <p:nvPr>
            <p:ph type="title"/>
          </p:nvPr>
        </p:nvSpPr>
        <p:spPr/>
        <p:txBody>
          <a:bodyPr/>
          <a:lstStyle/>
          <a:p>
            <a:pPr algn="ctr"/>
            <a:r>
              <a:rPr lang="it-IT" dirty="0"/>
              <a:t>Immobile «al grezzo» già costruito e contratto d’appalto</a:t>
            </a:r>
            <a:endParaRPr lang="en-US" dirty="0"/>
          </a:p>
        </p:txBody>
      </p:sp>
      <p:sp>
        <p:nvSpPr>
          <p:cNvPr id="3" name="Segnaposto contenuto 2">
            <a:extLst>
              <a:ext uri="{FF2B5EF4-FFF2-40B4-BE49-F238E27FC236}">
                <a16:creationId xmlns:a16="http://schemas.microsoft.com/office/drawing/2014/main" id="{6B61A224-F488-468B-92A1-B23AD16225F9}"/>
              </a:ext>
            </a:extLst>
          </p:cNvPr>
          <p:cNvSpPr>
            <a:spLocks noGrp="1"/>
          </p:cNvSpPr>
          <p:nvPr>
            <p:ph idx="1"/>
          </p:nvPr>
        </p:nvSpPr>
        <p:spPr/>
        <p:txBody>
          <a:bodyPr/>
          <a:lstStyle/>
          <a:p>
            <a:r>
              <a:rPr lang="it-IT" dirty="0"/>
              <a:t>Può accadere che il compratore dell’immobile al grezzo, già costruito, </a:t>
            </a:r>
            <a:r>
              <a:rPr lang="it-IT" b="1" dirty="0">
                <a:solidFill>
                  <a:srgbClr val="00B050"/>
                </a:solidFill>
              </a:rPr>
              <a:t>stipuli contestualmente un contratto d’appalto con la stessa impresa per completare la costruzione.</a:t>
            </a:r>
          </a:p>
          <a:p>
            <a:r>
              <a:rPr lang="it-IT" dirty="0"/>
              <a:t>Il contratto d’appalto non rientra tra le fattispecie contrattuali che presuppongono l’applicazione della disciplina di tutela dell’acquirente.</a:t>
            </a:r>
          </a:p>
          <a:p>
            <a:r>
              <a:rPr lang="it-IT" dirty="0"/>
              <a:t>Nonostante la cesura tra compravendita al rustico e contratto d’appalto, il rischio che </a:t>
            </a:r>
            <a:r>
              <a:rPr lang="it-IT" b="1" dirty="0">
                <a:solidFill>
                  <a:srgbClr val="7030A0"/>
                </a:solidFill>
              </a:rPr>
              <a:t>l’operazione possa essere riqualificata come unitaria, e quindi elusiva, </a:t>
            </a:r>
            <a:r>
              <a:rPr lang="it-IT" dirty="0"/>
              <a:t>è tale da far ritenere applicabile la disciplina di tutela dell’acquirente (Petrelli, </a:t>
            </a:r>
            <a:r>
              <a:rPr lang="it-IT" dirty="0" err="1"/>
              <a:t>Pischetola</a:t>
            </a:r>
            <a:r>
              <a:rPr lang="it-IT" dirty="0"/>
              <a:t>).</a:t>
            </a:r>
            <a:endParaRPr lang="en-US" dirty="0"/>
          </a:p>
        </p:txBody>
      </p:sp>
    </p:spTree>
    <p:extLst>
      <p:ext uri="{BB962C8B-B14F-4D97-AF65-F5344CB8AC3E}">
        <p14:creationId xmlns:p14="http://schemas.microsoft.com/office/powerpoint/2010/main" val="36128787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43018B-8B69-4004-A23B-4C0E49DC80F5}"/>
              </a:ext>
            </a:extLst>
          </p:cNvPr>
          <p:cNvSpPr>
            <a:spLocks noGrp="1"/>
          </p:cNvSpPr>
          <p:nvPr>
            <p:ph type="title"/>
          </p:nvPr>
        </p:nvSpPr>
        <p:spPr/>
        <p:txBody>
          <a:bodyPr/>
          <a:lstStyle/>
          <a:p>
            <a:pPr algn="ctr"/>
            <a:r>
              <a:rPr lang="it-IT" dirty="0"/>
              <a:t>Immobile da costruire «al grezzo»</a:t>
            </a:r>
            <a:endParaRPr lang="en-US" dirty="0"/>
          </a:p>
        </p:txBody>
      </p:sp>
      <p:sp>
        <p:nvSpPr>
          <p:cNvPr id="3" name="Segnaposto contenuto 2">
            <a:extLst>
              <a:ext uri="{FF2B5EF4-FFF2-40B4-BE49-F238E27FC236}">
                <a16:creationId xmlns:a16="http://schemas.microsoft.com/office/drawing/2014/main" id="{67A94426-442B-4218-8ED3-9088B23A9A5F}"/>
              </a:ext>
            </a:extLst>
          </p:cNvPr>
          <p:cNvSpPr>
            <a:spLocks noGrp="1"/>
          </p:cNvSpPr>
          <p:nvPr>
            <p:ph idx="1"/>
          </p:nvPr>
        </p:nvSpPr>
        <p:spPr/>
        <p:txBody>
          <a:bodyPr>
            <a:normAutofit fontScale="85000" lnSpcReduction="20000"/>
          </a:bodyPr>
          <a:lstStyle/>
          <a:p>
            <a:r>
              <a:rPr lang="it-IT" dirty="0"/>
              <a:t>La disciplina di tutela si applica quando oggetto del contratto è </a:t>
            </a:r>
            <a:r>
              <a:rPr lang="it-IT" b="1" dirty="0">
                <a:solidFill>
                  <a:srgbClr val="0070C0"/>
                </a:solidFill>
              </a:rPr>
              <a:t>un immobile </a:t>
            </a:r>
            <a:r>
              <a:rPr lang="it-IT" sz="3500" b="1" dirty="0">
                <a:solidFill>
                  <a:srgbClr val="0070C0"/>
                </a:solidFill>
              </a:rPr>
              <a:t>da costruire </a:t>
            </a:r>
            <a:r>
              <a:rPr lang="it-IT" b="1" dirty="0">
                <a:solidFill>
                  <a:srgbClr val="0070C0"/>
                </a:solidFill>
              </a:rPr>
              <a:t>che, per accordo tra le parti, dovrà essere trasferito «al grezzo». </a:t>
            </a:r>
          </a:p>
          <a:p>
            <a:r>
              <a:rPr lang="it-IT" dirty="0"/>
              <a:t>Ricorrono tutti i presupposti della fattispecie vendita immobile da costruire: </a:t>
            </a:r>
          </a:p>
          <a:p>
            <a:pPr>
              <a:buFont typeface="Wingdings" panose="05000000000000000000" pitchFamily="2" charset="2"/>
              <a:buChar char="ü"/>
            </a:pPr>
            <a:r>
              <a:rPr lang="it-IT" dirty="0"/>
              <a:t>il venditore è un costruttore</a:t>
            </a:r>
          </a:p>
          <a:p>
            <a:pPr>
              <a:buFont typeface="Wingdings" panose="05000000000000000000" pitchFamily="2" charset="2"/>
              <a:buChar char="ü"/>
            </a:pPr>
            <a:r>
              <a:rPr lang="it-IT" dirty="0"/>
              <a:t> è richiesta al costruttore per un’attività edificatoria</a:t>
            </a:r>
          </a:p>
          <a:p>
            <a:pPr>
              <a:buFont typeface="Wingdings" panose="05000000000000000000" pitchFamily="2" charset="2"/>
              <a:buChar char="ü"/>
            </a:pPr>
            <a:r>
              <a:rPr lang="it-IT" dirty="0"/>
              <a:t>Il prezzo concordato tiene conto dell’attività edificatoria del costruttore</a:t>
            </a:r>
          </a:p>
          <a:p>
            <a:pPr>
              <a:buFont typeface="Wingdings" panose="05000000000000000000" pitchFamily="2" charset="2"/>
              <a:buChar char="ü"/>
            </a:pPr>
            <a:r>
              <a:rPr lang="it-IT" dirty="0"/>
              <a:t>La prestazione del venditore-costruttore deve essere individuata in maniera precisa</a:t>
            </a:r>
          </a:p>
          <a:p>
            <a:pPr>
              <a:buFont typeface="Wingdings" panose="05000000000000000000" pitchFamily="2" charset="2"/>
              <a:buChar char="ü"/>
            </a:pPr>
            <a:r>
              <a:rPr lang="it-IT" dirty="0"/>
              <a:t>Esiste un rischio specifico «maggiore» di insolvenza dell’impresa di costruzione e un’esigenza di tutela dell’acquirente</a:t>
            </a:r>
          </a:p>
          <a:p>
            <a:pPr marL="0" indent="0">
              <a:buNone/>
            </a:pPr>
            <a:r>
              <a:rPr lang="it-IT" b="1" dirty="0">
                <a:solidFill>
                  <a:srgbClr val="FF0000"/>
                </a:solidFill>
              </a:rPr>
              <a:t>Deve essere consegnata la polizza </a:t>
            </a:r>
            <a:r>
              <a:rPr lang="it-IT" b="1" dirty="0" err="1">
                <a:solidFill>
                  <a:srgbClr val="FF0000"/>
                </a:solidFill>
              </a:rPr>
              <a:t>fiudeiussoria</a:t>
            </a:r>
            <a:r>
              <a:rPr lang="it-IT" b="1" dirty="0">
                <a:solidFill>
                  <a:srgbClr val="FF0000"/>
                </a:solidFill>
              </a:rPr>
              <a:t> e il preliminare deve avere forma notarile e contenuto stabilito dall’art. 6, d.lgs. 122/2005.</a:t>
            </a:r>
            <a:endParaRPr lang="en-US" b="1" dirty="0">
              <a:solidFill>
                <a:srgbClr val="FF0000"/>
              </a:solidFill>
            </a:endParaRPr>
          </a:p>
        </p:txBody>
      </p:sp>
    </p:spTree>
    <p:extLst>
      <p:ext uri="{BB962C8B-B14F-4D97-AF65-F5344CB8AC3E}">
        <p14:creationId xmlns:p14="http://schemas.microsoft.com/office/powerpoint/2010/main" val="10472335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2D5E77-EBF5-4D13-8376-A00537C8F36A}"/>
              </a:ext>
            </a:extLst>
          </p:cNvPr>
          <p:cNvSpPr>
            <a:spLocks noGrp="1"/>
          </p:cNvSpPr>
          <p:nvPr>
            <p:ph type="title"/>
          </p:nvPr>
        </p:nvSpPr>
        <p:spPr/>
        <p:txBody>
          <a:bodyPr/>
          <a:lstStyle/>
          <a:p>
            <a:pPr algn="ctr"/>
            <a:r>
              <a:rPr lang="it-IT" dirty="0"/>
              <a:t>Immobile da costruire «al grezzo»</a:t>
            </a:r>
            <a:br>
              <a:rPr lang="it-IT" dirty="0"/>
            </a:br>
            <a:r>
              <a:rPr lang="it-IT" dirty="0"/>
              <a:t>e polizza assicurativa</a:t>
            </a:r>
            <a:endParaRPr lang="en-US" dirty="0"/>
          </a:p>
        </p:txBody>
      </p:sp>
      <p:sp>
        <p:nvSpPr>
          <p:cNvPr id="3" name="Segnaposto contenuto 2">
            <a:extLst>
              <a:ext uri="{FF2B5EF4-FFF2-40B4-BE49-F238E27FC236}">
                <a16:creationId xmlns:a16="http://schemas.microsoft.com/office/drawing/2014/main" id="{103A9397-3A15-4D42-BFAE-07F1A1076959}"/>
              </a:ext>
            </a:extLst>
          </p:cNvPr>
          <p:cNvSpPr>
            <a:spLocks noGrp="1"/>
          </p:cNvSpPr>
          <p:nvPr>
            <p:ph idx="1"/>
          </p:nvPr>
        </p:nvSpPr>
        <p:spPr/>
        <p:txBody>
          <a:bodyPr>
            <a:normAutofit fontScale="70000" lnSpcReduction="20000"/>
          </a:bodyPr>
          <a:lstStyle/>
          <a:p>
            <a:r>
              <a:rPr lang="it-IT" dirty="0"/>
              <a:t>È necessaria in questo caso la consegna, all’atto del  trasferimento dell’immobile «al grezzo», della polizza postuma decennale? </a:t>
            </a:r>
          </a:p>
          <a:p>
            <a:r>
              <a:rPr lang="it-IT" dirty="0"/>
              <a:t>L’immobile non ha raggiunto uno stadio di costruzione tale da consentire la richiesta del certificato di agibilità.</a:t>
            </a:r>
          </a:p>
          <a:p>
            <a:r>
              <a:rPr lang="it-IT" b="1" dirty="0">
                <a:solidFill>
                  <a:srgbClr val="C00000"/>
                </a:solidFill>
              </a:rPr>
              <a:t>Il costruttore, all’inizio dei lavori nel cantiere, deve attivare la polizza CAR «</a:t>
            </a:r>
            <a:r>
              <a:rPr lang="it-IT" b="1" dirty="0" err="1">
                <a:solidFill>
                  <a:srgbClr val="C00000"/>
                </a:solidFill>
              </a:rPr>
              <a:t>Contractor’s</a:t>
            </a:r>
            <a:r>
              <a:rPr lang="it-IT" b="1" dirty="0">
                <a:solidFill>
                  <a:srgbClr val="C00000"/>
                </a:solidFill>
              </a:rPr>
              <a:t> </a:t>
            </a:r>
            <a:r>
              <a:rPr lang="it-IT" b="1" dirty="0" err="1">
                <a:solidFill>
                  <a:srgbClr val="C00000"/>
                </a:solidFill>
              </a:rPr>
              <a:t>All</a:t>
            </a:r>
            <a:r>
              <a:rPr lang="it-IT" b="1" dirty="0">
                <a:solidFill>
                  <a:srgbClr val="C00000"/>
                </a:solidFill>
              </a:rPr>
              <a:t> Risks», </a:t>
            </a:r>
            <a:r>
              <a:rPr lang="it-IT" dirty="0"/>
              <a:t>presupposto indispensabile per ottenere, al termine dei lavori, la polizza postuma decennale (Rizzi).</a:t>
            </a:r>
          </a:p>
          <a:p>
            <a:r>
              <a:rPr lang="it-IT" dirty="0"/>
              <a:t>All’atto di trasferimento dell’immobile al grezzo, il costruttore sarà obbligato a consegnare la polizza postuma decennale, laddove sia effettivamente rilasciata dall’assicuratore (il rilascio prima del termine dei lavori costituisce scelta discrezionale dell’assicuratore).</a:t>
            </a:r>
          </a:p>
          <a:p>
            <a:r>
              <a:rPr lang="it-IT" b="1" dirty="0">
                <a:solidFill>
                  <a:srgbClr val="0070C0"/>
                </a:solidFill>
              </a:rPr>
              <a:t>Sarà sempre possibile per l’acquirente subentrare nella polizza CAR in corso, </a:t>
            </a:r>
            <a:r>
              <a:rPr lang="it-IT" dirty="0"/>
              <a:t>la quale gli consentirà il rilascio della postuma decennale con effetto dalla data di ultimazione dei lavori. </a:t>
            </a:r>
            <a:r>
              <a:rPr lang="it-IT" b="1" dirty="0">
                <a:solidFill>
                  <a:srgbClr val="FF0000"/>
                </a:solidFill>
              </a:rPr>
              <a:t>Non ricorre la causa di escussione della fideiussione</a:t>
            </a:r>
            <a:r>
              <a:rPr lang="it-IT" dirty="0"/>
              <a:t> per mancata consegna della postuma decennale; </a:t>
            </a:r>
            <a:r>
              <a:rPr lang="it-IT" b="1" dirty="0">
                <a:solidFill>
                  <a:schemeClr val="accent2"/>
                </a:solidFill>
              </a:rPr>
              <a:t>l’acquirente ha soddisfatto il suo interesse e non ha ragione di recedere dal contratto </a:t>
            </a:r>
            <a:r>
              <a:rPr lang="it-IT" dirty="0"/>
              <a:t>(Leo, Musto). </a:t>
            </a:r>
            <a:endParaRPr lang="en-US" dirty="0"/>
          </a:p>
        </p:txBody>
      </p:sp>
    </p:spTree>
    <p:extLst>
      <p:ext uri="{BB962C8B-B14F-4D97-AF65-F5344CB8AC3E}">
        <p14:creationId xmlns:p14="http://schemas.microsoft.com/office/powerpoint/2010/main" val="5335136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32A8E3-9043-4841-BF51-602815D683B9}"/>
              </a:ext>
            </a:extLst>
          </p:cNvPr>
          <p:cNvSpPr>
            <a:spLocks noGrp="1"/>
          </p:cNvSpPr>
          <p:nvPr>
            <p:ph type="title"/>
          </p:nvPr>
        </p:nvSpPr>
        <p:spPr/>
        <p:txBody>
          <a:bodyPr/>
          <a:lstStyle/>
          <a:p>
            <a:pPr algn="ctr"/>
            <a:r>
              <a:rPr lang="it-IT" dirty="0"/>
              <a:t>Immobile promesso in vendita ultimato ma trasferito «al grezzo»</a:t>
            </a:r>
            <a:endParaRPr lang="en-US" dirty="0"/>
          </a:p>
        </p:txBody>
      </p:sp>
      <p:sp>
        <p:nvSpPr>
          <p:cNvPr id="3" name="Segnaposto contenuto 2">
            <a:extLst>
              <a:ext uri="{FF2B5EF4-FFF2-40B4-BE49-F238E27FC236}">
                <a16:creationId xmlns:a16="http://schemas.microsoft.com/office/drawing/2014/main" id="{55D2A6BE-CAAF-4E37-B7B5-A9C790387996}"/>
              </a:ext>
            </a:extLst>
          </p:cNvPr>
          <p:cNvSpPr>
            <a:spLocks noGrp="1"/>
          </p:cNvSpPr>
          <p:nvPr>
            <p:ph idx="1"/>
          </p:nvPr>
        </p:nvSpPr>
        <p:spPr/>
        <p:txBody>
          <a:bodyPr>
            <a:normAutofit fontScale="92500" lnSpcReduction="10000"/>
          </a:bodyPr>
          <a:lstStyle/>
          <a:p>
            <a:r>
              <a:rPr lang="it-IT" dirty="0"/>
              <a:t>L’immobile è stato dedotto nel contratto preliminare di vendita come ultimato. È stata rispettata fin dall’inizio la disciplina del d.lgs. 122.</a:t>
            </a:r>
          </a:p>
          <a:p>
            <a:r>
              <a:rPr lang="it-IT" dirty="0"/>
              <a:t>Interviene un accordo successivo tra le parti per il trasferimento dell’immobile «allo stato grezzo», con cui si modificano lo stadio di ultimazione del bene ed il prezzo pattuito.</a:t>
            </a:r>
          </a:p>
          <a:p>
            <a:r>
              <a:rPr lang="it-IT" dirty="0"/>
              <a:t>L’accordo delle parti interviene su un rapporto giuridico in corso; il contratto di compravendita dell’immobile «al grezzo» sarà concluso in esecuzione dell’originario contratto preliminare (art. 2645-bis, comma 2, c.c.) </a:t>
            </a:r>
          </a:p>
          <a:p>
            <a:r>
              <a:rPr lang="it-IT" b="1" dirty="0">
                <a:solidFill>
                  <a:srgbClr val="0070C0"/>
                </a:solidFill>
              </a:rPr>
              <a:t>si applica la stessa disciplina individuata per la vendita di immobile «al grezzo» da costruire, ivi compresa la consegna della polizza postuma decennale nei limiti già evidenziati. </a:t>
            </a:r>
            <a:endParaRPr lang="en-US" b="1" dirty="0">
              <a:solidFill>
                <a:srgbClr val="0070C0"/>
              </a:solidFill>
            </a:endParaRPr>
          </a:p>
        </p:txBody>
      </p:sp>
    </p:spTree>
    <p:extLst>
      <p:ext uri="{BB962C8B-B14F-4D97-AF65-F5344CB8AC3E}">
        <p14:creationId xmlns:p14="http://schemas.microsoft.com/office/powerpoint/2010/main" val="19234537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11DFE02-B1D5-40BC-86EE-C6DB2299555D}"/>
              </a:ext>
            </a:extLst>
          </p:cNvPr>
          <p:cNvSpPr>
            <a:spLocks noGrp="1"/>
          </p:cNvSpPr>
          <p:nvPr>
            <p:ph type="title"/>
          </p:nvPr>
        </p:nvSpPr>
        <p:spPr/>
        <p:txBody>
          <a:bodyPr>
            <a:normAutofit/>
          </a:bodyPr>
          <a:lstStyle/>
          <a:p>
            <a:pPr algn="ctr"/>
            <a:r>
              <a:rPr lang="it-IT" sz="2800" dirty="0"/>
              <a:t>La tutela del promittente venditore in caso di inadempimento del promissario acquirente d’immobili da costruire. I possibili rimedi sul piano della pubblicità immobiliare (est. </a:t>
            </a:r>
            <a:r>
              <a:rPr lang="it-IT" sz="2800" dirty="0" err="1"/>
              <a:t>Pelizzatti</a:t>
            </a:r>
            <a:r>
              <a:rPr lang="it-IT" sz="2800" dirty="0"/>
              <a:t>, Leo, Musto)</a:t>
            </a:r>
            <a:endParaRPr lang="en-US" sz="2800" dirty="0"/>
          </a:p>
        </p:txBody>
      </p:sp>
      <p:sp>
        <p:nvSpPr>
          <p:cNvPr id="3" name="Segnaposto contenuto 2">
            <a:extLst>
              <a:ext uri="{FF2B5EF4-FFF2-40B4-BE49-F238E27FC236}">
                <a16:creationId xmlns:a16="http://schemas.microsoft.com/office/drawing/2014/main" id="{82C29334-AE3C-4718-8DFF-DBEAADA8E26D}"/>
              </a:ext>
            </a:extLst>
          </p:cNvPr>
          <p:cNvSpPr>
            <a:spLocks noGrp="1"/>
          </p:cNvSpPr>
          <p:nvPr>
            <p:ph idx="1"/>
          </p:nvPr>
        </p:nvSpPr>
        <p:spPr/>
        <p:txBody>
          <a:bodyPr>
            <a:normAutofit fontScale="92500"/>
          </a:bodyPr>
          <a:lstStyle/>
          <a:p>
            <a:r>
              <a:rPr lang="it-IT" dirty="0"/>
              <a:t>Può accadere che </a:t>
            </a:r>
            <a:r>
              <a:rPr lang="it-IT" b="1" dirty="0"/>
              <a:t>il promissario acquirente risulti inadempiente </a:t>
            </a:r>
            <a:r>
              <a:rPr lang="it-IT" dirty="0"/>
              <a:t>agli obblighi di versare gli acconti prezzo pattuiti nel preliminare oppure si rifiuti di intervenire alla stipula del contratto definitivo, indipendentemente da una situazione di crisi del venditore.</a:t>
            </a:r>
          </a:p>
          <a:p>
            <a:r>
              <a:rPr lang="it-IT" b="1" dirty="0"/>
              <a:t>Possibili motivazioni: </a:t>
            </a:r>
            <a:r>
              <a:rPr lang="it-IT" dirty="0"/>
              <a:t>richiesta di mutuo non accolta, indecisione rispetto alla scelta di alcuni materiali per la finitura, ripensamento dell’affare.</a:t>
            </a:r>
          </a:p>
          <a:p>
            <a:r>
              <a:rPr lang="it-IT" b="1" dirty="0"/>
              <a:t>Il promittente venditore rimane «bloccato»  </a:t>
            </a:r>
            <a:r>
              <a:rPr lang="it-IT" dirty="0"/>
              <a:t>dalla trascrizione del contratto preliminare ed </a:t>
            </a:r>
            <a:r>
              <a:rPr lang="it-IT" b="1" dirty="0"/>
              <a:t>è esposto a possibili speculazioni del promissario acquirente</a:t>
            </a:r>
            <a:r>
              <a:rPr lang="it-IT" dirty="0"/>
              <a:t>, il quale potrebbe pretendere indebiti vantaggi per prestare il consenso alla cancellazione della trascrizione del contratto preliminare.</a:t>
            </a:r>
            <a:endParaRPr lang="en-US" dirty="0"/>
          </a:p>
        </p:txBody>
      </p:sp>
    </p:spTree>
    <p:extLst>
      <p:ext uri="{BB962C8B-B14F-4D97-AF65-F5344CB8AC3E}">
        <p14:creationId xmlns:p14="http://schemas.microsoft.com/office/powerpoint/2010/main" val="4465915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963032-D5E7-47BC-98BF-F0FAF115C993}"/>
              </a:ext>
            </a:extLst>
          </p:cNvPr>
          <p:cNvSpPr>
            <a:spLocks noGrp="1"/>
          </p:cNvSpPr>
          <p:nvPr>
            <p:ph type="title"/>
          </p:nvPr>
        </p:nvSpPr>
        <p:spPr/>
        <p:txBody>
          <a:bodyPr/>
          <a:lstStyle/>
          <a:p>
            <a:pPr algn="ctr"/>
            <a:r>
              <a:rPr lang="it-IT" dirty="0"/>
              <a:t>Possibile soluzione</a:t>
            </a:r>
            <a:endParaRPr lang="en-US" dirty="0"/>
          </a:p>
        </p:txBody>
      </p:sp>
      <p:sp>
        <p:nvSpPr>
          <p:cNvPr id="3" name="Segnaposto contenuto 2">
            <a:extLst>
              <a:ext uri="{FF2B5EF4-FFF2-40B4-BE49-F238E27FC236}">
                <a16:creationId xmlns:a16="http://schemas.microsoft.com/office/drawing/2014/main" id="{BF36D529-021D-4AA3-9377-0CB46A57FECC}"/>
              </a:ext>
            </a:extLst>
          </p:cNvPr>
          <p:cNvSpPr>
            <a:spLocks noGrp="1"/>
          </p:cNvSpPr>
          <p:nvPr>
            <p:ph idx="1"/>
          </p:nvPr>
        </p:nvSpPr>
        <p:spPr/>
        <p:txBody>
          <a:bodyPr>
            <a:normAutofit fontScale="92500" lnSpcReduction="10000"/>
          </a:bodyPr>
          <a:lstStyle/>
          <a:p>
            <a:r>
              <a:rPr lang="it-IT" dirty="0"/>
              <a:t>Il contratto preliminare può essere soggetto alla </a:t>
            </a:r>
            <a:r>
              <a:rPr lang="it-IT" b="1" dirty="0">
                <a:solidFill>
                  <a:srgbClr val="FF0000"/>
                </a:solidFill>
              </a:rPr>
              <a:t>condizione risolutiva del mancato pagamento degli acconti prezzo pattuiti entro il termine stabilito </a:t>
            </a:r>
            <a:r>
              <a:rPr lang="it-IT" dirty="0"/>
              <a:t>oppure</a:t>
            </a:r>
            <a:r>
              <a:rPr lang="it-IT" dirty="0">
                <a:solidFill>
                  <a:srgbClr val="FF0000"/>
                </a:solidFill>
              </a:rPr>
              <a:t> </a:t>
            </a:r>
            <a:r>
              <a:rPr lang="it-IT" dirty="0"/>
              <a:t>contenere</a:t>
            </a:r>
            <a:r>
              <a:rPr lang="it-IT" dirty="0">
                <a:solidFill>
                  <a:srgbClr val="FF0000"/>
                </a:solidFill>
              </a:rPr>
              <a:t> </a:t>
            </a:r>
            <a:r>
              <a:rPr lang="it-IT" dirty="0"/>
              <a:t>una</a:t>
            </a:r>
            <a:r>
              <a:rPr lang="it-IT" dirty="0">
                <a:solidFill>
                  <a:srgbClr val="FF0000"/>
                </a:solidFill>
              </a:rPr>
              <a:t> </a:t>
            </a:r>
            <a:r>
              <a:rPr lang="it-IT" b="1" dirty="0">
                <a:solidFill>
                  <a:srgbClr val="7030A0"/>
                </a:solidFill>
              </a:rPr>
              <a:t>clausola risolutiva espressa.</a:t>
            </a:r>
          </a:p>
          <a:p>
            <a:r>
              <a:rPr lang="it-IT" dirty="0"/>
              <a:t>Per agevolare l’accertamento dell’avveramento della condizione risolutiva, le parti potrebbero concordare </a:t>
            </a:r>
            <a:r>
              <a:rPr lang="it-IT" b="1" dirty="0">
                <a:solidFill>
                  <a:srgbClr val="00B050"/>
                </a:solidFill>
              </a:rPr>
              <a:t>il pagamento degli acconti prezzo nel conto corrente dedicato del notaio </a:t>
            </a:r>
            <a:r>
              <a:rPr lang="it-IT" dirty="0"/>
              <a:t>(art. 1, comma 63, legge n. 147/2013).</a:t>
            </a:r>
          </a:p>
          <a:p>
            <a:r>
              <a:rPr lang="it-IT" dirty="0"/>
              <a:t>Il preliminare può contenere </a:t>
            </a:r>
            <a:r>
              <a:rPr lang="it-IT" b="1" dirty="0">
                <a:solidFill>
                  <a:srgbClr val="7030A0"/>
                </a:solidFill>
              </a:rPr>
              <a:t>un mandato irrevocabile </a:t>
            </a:r>
            <a:r>
              <a:rPr lang="it-IT" dirty="0"/>
              <a:t>ad un terzo di accertare l’avvenuta risoluzione del contratto preliminare per inadempimento del promissario acquirente.</a:t>
            </a:r>
          </a:p>
          <a:p>
            <a:r>
              <a:rPr lang="it-IT" dirty="0"/>
              <a:t>Si ritiene che il mandato possa essere conferito anche al promittente venditore (c.d. mandato in rem </a:t>
            </a:r>
            <a:r>
              <a:rPr lang="it-IT" dirty="0" err="1"/>
              <a:t>propriam</a:t>
            </a:r>
            <a:r>
              <a:rPr lang="it-IT" dirty="0"/>
              <a:t>) poiché è diretto a soddisfare un interesse ulteriore rispetto a quello tipico della sua posizione di venditore.</a:t>
            </a:r>
            <a:endParaRPr lang="en-US" dirty="0"/>
          </a:p>
        </p:txBody>
      </p:sp>
    </p:spTree>
    <p:extLst>
      <p:ext uri="{BB962C8B-B14F-4D97-AF65-F5344CB8AC3E}">
        <p14:creationId xmlns:p14="http://schemas.microsoft.com/office/powerpoint/2010/main" val="22040939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96C4F4-B3F5-450B-A526-C37B10EE026A}"/>
              </a:ext>
            </a:extLst>
          </p:cNvPr>
          <p:cNvSpPr>
            <a:spLocks noGrp="1"/>
          </p:cNvSpPr>
          <p:nvPr>
            <p:ph type="title"/>
          </p:nvPr>
        </p:nvSpPr>
        <p:spPr/>
        <p:txBody>
          <a:bodyPr/>
          <a:lstStyle/>
          <a:p>
            <a:pPr algn="ctr"/>
            <a:r>
              <a:rPr lang="it-IT" dirty="0"/>
              <a:t>Poteri del mandatario</a:t>
            </a:r>
            <a:endParaRPr lang="en-US" dirty="0"/>
          </a:p>
        </p:txBody>
      </p:sp>
      <p:sp>
        <p:nvSpPr>
          <p:cNvPr id="3" name="Segnaposto contenuto 2">
            <a:extLst>
              <a:ext uri="{FF2B5EF4-FFF2-40B4-BE49-F238E27FC236}">
                <a16:creationId xmlns:a16="http://schemas.microsoft.com/office/drawing/2014/main" id="{613C2256-5F35-4DBE-97E5-A4BBE672144B}"/>
              </a:ext>
            </a:extLst>
          </p:cNvPr>
          <p:cNvSpPr>
            <a:spLocks noGrp="1"/>
          </p:cNvSpPr>
          <p:nvPr>
            <p:ph idx="1"/>
          </p:nvPr>
        </p:nvSpPr>
        <p:spPr/>
        <p:txBody>
          <a:bodyPr/>
          <a:lstStyle/>
          <a:p>
            <a:pPr marL="0" indent="0">
              <a:buNone/>
            </a:pPr>
            <a:r>
              <a:rPr lang="it-IT" dirty="0"/>
              <a:t>Al mandatario (terzo oppure promittente venditore) è attribuito il potere di </a:t>
            </a:r>
            <a:r>
              <a:rPr lang="it-IT" b="1" dirty="0">
                <a:solidFill>
                  <a:srgbClr val="FF0000"/>
                </a:solidFill>
              </a:rPr>
              <a:t>intervenire nell’atto notarile </a:t>
            </a:r>
            <a:r>
              <a:rPr lang="it-IT" dirty="0"/>
              <a:t>che accerti l’avveramento della condizione risolutiva apposta al contratto preliminare e </a:t>
            </a:r>
            <a:r>
              <a:rPr lang="it-IT" b="1" dirty="0">
                <a:solidFill>
                  <a:srgbClr val="0070C0"/>
                </a:solidFill>
              </a:rPr>
              <a:t>prestare il consenso </a:t>
            </a:r>
            <a:r>
              <a:rPr lang="it-IT" dirty="0"/>
              <a:t>all’annotazione dell’inefficacia del preliminare a margine della trascrizione (art. 2655, ultimo comma, c.c.).</a:t>
            </a:r>
            <a:endParaRPr lang="en-US" dirty="0"/>
          </a:p>
        </p:txBody>
      </p:sp>
    </p:spTree>
    <p:extLst>
      <p:ext uri="{BB962C8B-B14F-4D97-AF65-F5344CB8AC3E}">
        <p14:creationId xmlns:p14="http://schemas.microsoft.com/office/powerpoint/2010/main" val="34530201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F92408-000C-428D-AA3D-C5D8DB10804E}"/>
              </a:ext>
            </a:extLst>
          </p:cNvPr>
          <p:cNvSpPr>
            <a:spLocks noGrp="1"/>
          </p:cNvSpPr>
          <p:nvPr>
            <p:ph type="title"/>
          </p:nvPr>
        </p:nvSpPr>
        <p:spPr/>
        <p:txBody>
          <a:bodyPr/>
          <a:lstStyle/>
          <a:p>
            <a:pPr algn="ctr"/>
            <a:r>
              <a:rPr lang="it-IT" dirty="0"/>
              <a:t>Rinuncia del promissario acquirente alla trascrizione del preliminare</a:t>
            </a:r>
            <a:endParaRPr lang="en-US" dirty="0"/>
          </a:p>
        </p:txBody>
      </p:sp>
      <p:sp>
        <p:nvSpPr>
          <p:cNvPr id="3" name="Segnaposto contenuto 2">
            <a:extLst>
              <a:ext uri="{FF2B5EF4-FFF2-40B4-BE49-F238E27FC236}">
                <a16:creationId xmlns:a16="http://schemas.microsoft.com/office/drawing/2014/main" id="{0DE38971-4401-465A-B106-1E38135FB615}"/>
              </a:ext>
            </a:extLst>
          </p:cNvPr>
          <p:cNvSpPr>
            <a:spLocks noGrp="1"/>
          </p:cNvSpPr>
          <p:nvPr>
            <p:ph idx="1"/>
          </p:nvPr>
        </p:nvSpPr>
        <p:spPr/>
        <p:txBody>
          <a:bodyPr>
            <a:normAutofit fontScale="85000" lnSpcReduction="20000"/>
          </a:bodyPr>
          <a:lstStyle/>
          <a:p>
            <a:r>
              <a:rPr lang="it-IT" dirty="0"/>
              <a:t>È possibile la rinuncia del promissario acquirente alla trascrizione del preliminare, senza che venga risolto anche il contratto preliminare?</a:t>
            </a:r>
          </a:p>
          <a:p>
            <a:r>
              <a:rPr lang="it-IT" dirty="0"/>
              <a:t>Secondo una tesi, gli effetti della trascrizione immobiliare sono disponibili per il promissario acquirente</a:t>
            </a:r>
            <a:endParaRPr lang="en-US" dirty="0"/>
          </a:p>
          <a:p>
            <a:r>
              <a:rPr lang="it-IT" dirty="0"/>
              <a:t>Nell’ambito della disciplina del d.lgs. 122/2005 è opportuna la massima prudenza.</a:t>
            </a:r>
          </a:p>
          <a:p>
            <a:r>
              <a:rPr lang="it-IT" dirty="0"/>
              <a:t>La trascrizione del contratto preliminare rappresenta una delle più importanti novità della disciplina ed assicura al promissario acquirente l’effetto </a:t>
            </a:r>
            <a:r>
              <a:rPr lang="it-IT" dirty="0" err="1"/>
              <a:t>prenotativo</a:t>
            </a:r>
            <a:r>
              <a:rPr lang="it-IT" dirty="0"/>
              <a:t> degli effetti della trascrizione del contratto definitivo (art. 2645-bis)  ed il privilegio speciale immobiliare, nel caso di mancata esecuzione del contratto preliminare (art. 2775-bis).</a:t>
            </a:r>
          </a:p>
          <a:p>
            <a:r>
              <a:rPr lang="it-IT" dirty="0"/>
              <a:t>Un eventuale consenso prestato dal promissario acquirente alla cancellazione della trascrizione potrebbe essere in contrasto con il </a:t>
            </a:r>
            <a:r>
              <a:rPr lang="it-IT" b="1" dirty="0"/>
              <a:t>divieto per il promissario acquirente di rinunciare alle tutele disposte dal decreto 122/2005 </a:t>
            </a:r>
            <a:r>
              <a:rPr lang="it-IT" dirty="0"/>
              <a:t>(</a:t>
            </a:r>
            <a:r>
              <a:rPr lang="it-IT" sz="2800" dirty="0"/>
              <a:t>art. 5, comma 1-bis).</a:t>
            </a:r>
          </a:p>
        </p:txBody>
      </p:sp>
    </p:spTree>
    <p:extLst>
      <p:ext uri="{BB962C8B-B14F-4D97-AF65-F5344CB8AC3E}">
        <p14:creationId xmlns:p14="http://schemas.microsoft.com/office/powerpoint/2010/main" val="6222891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E10D7B-26D1-48C2-82F2-437E1E1749A0}"/>
              </a:ext>
            </a:extLst>
          </p:cNvPr>
          <p:cNvSpPr>
            <a:spLocks noGrp="1"/>
          </p:cNvSpPr>
          <p:nvPr>
            <p:ph type="title"/>
          </p:nvPr>
        </p:nvSpPr>
        <p:spPr/>
        <p:txBody>
          <a:bodyPr>
            <a:normAutofit/>
          </a:bodyPr>
          <a:lstStyle/>
          <a:p>
            <a:pPr algn="ctr"/>
            <a:r>
              <a:rPr lang="it-IT" dirty="0"/>
              <a:t>La postergazione del grado</a:t>
            </a:r>
            <a:br>
              <a:rPr lang="it-IT" dirty="0"/>
            </a:br>
            <a:r>
              <a:rPr lang="it-IT" sz="2200" dirty="0"/>
              <a:t>Chianale, </a:t>
            </a:r>
            <a:r>
              <a:rPr lang="it-IT" sz="2200" i="1" dirty="0"/>
              <a:t>La forma autentica del preliminare di vendita di immobili in costruzione </a:t>
            </a:r>
            <a:r>
              <a:rPr lang="it-IT" sz="2200" dirty="0"/>
              <a:t>ex</a:t>
            </a:r>
            <a:r>
              <a:rPr lang="it-IT" sz="2200" i="1" dirty="0"/>
              <a:t> art. 388 </a:t>
            </a:r>
            <a:r>
              <a:rPr lang="it-IT" sz="2200" i="1" dirty="0" err="1"/>
              <a:t>c.c.i.i</a:t>
            </a:r>
            <a:r>
              <a:rPr lang="it-IT" sz="2200" i="1" dirty="0"/>
              <a:t>. minaccia il credito edilizio, </a:t>
            </a:r>
            <a:r>
              <a:rPr lang="it-IT" sz="2200" dirty="0"/>
              <a:t>in www.dirittobancario.it</a:t>
            </a:r>
            <a:endParaRPr lang="en-US" sz="2200" dirty="0"/>
          </a:p>
        </p:txBody>
      </p:sp>
      <p:sp>
        <p:nvSpPr>
          <p:cNvPr id="3" name="Segnaposto contenuto 2">
            <a:extLst>
              <a:ext uri="{FF2B5EF4-FFF2-40B4-BE49-F238E27FC236}">
                <a16:creationId xmlns:a16="http://schemas.microsoft.com/office/drawing/2014/main" id="{75FBEA8E-76E2-4F71-9E92-1B9D1DE2FBF1}"/>
              </a:ext>
            </a:extLst>
          </p:cNvPr>
          <p:cNvSpPr>
            <a:spLocks noGrp="1"/>
          </p:cNvSpPr>
          <p:nvPr>
            <p:ph idx="1"/>
          </p:nvPr>
        </p:nvSpPr>
        <p:spPr/>
        <p:txBody>
          <a:bodyPr>
            <a:normAutofit fontScale="92500" lnSpcReduction="20000"/>
          </a:bodyPr>
          <a:lstStyle/>
          <a:p>
            <a:r>
              <a:rPr lang="it-IT" dirty="0"/>
              <a:t>La trascrizione del preliminare di vendita condiziona pesantemente la possibilità di accesso del costruttore al credito ipotecario, a causa dell’effetto </a:t>
            </a:r>
            <a:r>
              <a:rPr lang="it-IT" dirty="0" err="1"/>
              <a:t>prenotativo</a:t>
            </a:r>
            <a:r>
              <a:rPr lang="it-IT" dirty="0"/>
              <a:t> della trascrizione (art. 2645-bis)</a:t>
            </a:r>
          </a:p>
          <a:p>
            <a:r>
              <a:rPr lang="en-US" dirty="0"/>
              <a:t>Il privilegio </a:t>
            </a:r>
            <a:r>
              <a:rPr lang="en-US" dirty="0" err="1"/>
              <a:t>ipotecario</a:t>
            </a:r>
            <a:r>
              <a:rPr lang="en-US" dirty="0"/>
              <a:t> del </a:t>
            </a:r>
            <a:r>
              <a:rPr lang="en-US" dirty="0" err="1"/>
              <a:t>promissario</a:t>
            </a:r>
            <a:r>
              <a:rPr lang="en-US" dirty="0"/>
              <a:t> </a:t>
            </a:r>
            <a:r>
              <a:rPr lang="en-US" dirty="0" err="1"/>
              <a:t>acquirente</a:t>
            </a:r>
            <a:r>
              <a:rPr lang="en-US" dirty="0"/>
              <a:t> ha natura </a:t>
            </a:r>
            <a:r>
              <a:rPr lang="en-US" dirty="0" err="1"/>
              <a:t>iscrizionale</a:t>
            </a:r>
            <a:r>
              <a:rPr lang="en-US" dirty="0"/>
              <a:t> (Cass., </a:t>
            </a:r>
            <a:r>
              <a:rPr lang="en-US" dirty="0" err="1"/>
              <a:t>sezioni</a:t>
            </a:r>
            <a:r>
              <a:rPr lang="en-US" dirty="0"/>
              <a:t> unite, 1° </a:t>
            </a:r>
            <a:r>
              <a:rPr lang="en-US" dirty="0" err="1"/>
              <a:t>ottobre</a:t>
            </a:r>
            <a:r>
              <a:rPr lang="en-US" dirty="0"/>
              <a:t> 2009)</a:t>
            </a:r>
          </a:p>
          <a:p>
            <a:r>
              <a:rPr lang="en-US" dirty="0" err="1"/>
              <a:t>Allo</a:t>
            </a:r>
            <a:r>
              <a:rPr lang="en-US" dirty="0"/>
              <a:t> </a:t>
            </a:r>
            <a:r>
              <a:rPr lang="en-US" dirty="0" err="1"/>
              <a:t>stesso</a:t>
            </a:r>
            <a:r>
              <a:rPr lang="en-US" dirty="0"/>
              <a:t> </a:t>
            </a:r>
            <a:r>
              <a:rPr lang="en-US" dirty="0" err="1"/>
              <a:t>sono</a:t>
            </a:r>
            <a:r>
              <a:rPr lang="en-US" dirty="0"/>
              <a:t> </a:t>
            </a:r>
            <a:r>
              <a:rPr lang="en-US" dirty="0" err="1"/>
              <a:t>applicabili</a:t>
            </a:r>
            <a:r>
              <a:rPr lang="en-US" dirty="0"/>
              <a:t> le </a:t>
            </a:r>
            <a:r>
              <a:rPr lang="en-US" dirty="0" err="1"/>
              <a:t>regole</a:t>
            </a:r>
            <a:r>
              <a:rPr lang="en-US" dirty="0"/>
              <a:t> </a:t>
            </a:r>
            <a:r>
              <a:rPr lang="en-US" dirty="0" err="1"/>
              <a:t>sulla</a:t>
            </a:r>
            <a:r>
              <a:rPr lang="en-US" dirty="0"/>
              <a:t> </a:t>
            </a:r>
            <a:r>
              <a:rPr lang="en-US" dirty="0" err="1"/>
              <a:t>prelazione</a:t>
            </a:r>
            <a:r>
              <a:rPr lang="en-US" dirty="0"/>
              <a:t> </a:t>
            </a:r>
            <a:r>
              <a:rPr lang="en-US" dirty="0" err="1"/>
              <a:t>ipotecaria</a:t>
            </a:r>
            <a:r>
              <a:rPr lang="en-US" dirty="0"/>
              <a:t> correlate al </a:t>
            </a:r>
            <a:r>
              <a:rPr lang="en-US" dirty="0" err="1"/>
              <a:t>profilo</a:t>
            </a:r>
            <a:r>
              <a:rPr lang="en-US" dirty="0"/>
              <a:t> </a:t>
            </a:r>
            <a:r>
              <a:rPr lang="en-US" dirty="0" err="1"/>
              <a:t>della</a:t>
            </a:r>
            <a:r>
              <a:rPr lang="en-US" dirty="0"/>
              <a:t> </a:t>
            </a:r>
            <a:r>
              <a:rPr lang="en-US" dirty="0" err="1"/>
              <a:t>pubblicità</a:t>
            </a:r>
            <a:r>
              <a:rPr lang="en-US" dirty="0"/>
              <a:t> </a:t>
            </a:r>
            <a:r>
              <a:rPr lang="en-US" dirty="0" err="1"/>
              <a:t>immobiliare</a:t>
            </a:r>
            <a:endParaRPr lang="en-US" dirty="0"/>
          </a:p>
          <a:p>
            <a:r>
              <a:rPr lang="en-US" dirty="0" err="1"/>
              <a:t>Sarebbe</a:t>
            </a:r>
            <a:r>
              <a:rPr lang="en-US" dirty="0"/>
              <a:t> </a:t>
            </a:r>
            <a:r>
              <a:rPr lang="en-US" dirty="0" err="1"/>
              <a:t>ammissibile</a:t>
            </a:r>
            <a:r>
              <a:rPr lang="en-US" dirty="0"/>
              <a:t> il </a:t>
            </a:r>
            <a:r>
              <a:rPr lang="en-US" dirty="0" err="1"/>
              <a:t>consenso</a:t>
            </a:r>
            <a:r>
              <a:rPr lang="en-US" dirty="0"/>
              <a:t> </a:t>
            </a:r>
            <a:r>
              <a:rPr lang="en-US" dirty="0" err="1"/>
              <a:t>prestato</a:t>
            </a:r>
            <a:r>
              <a:rPr lang="en-US" dirty="0"/>
              <a:t> dal </a:t>
            </a:r>
            <a:r>
              <a:rPr lang="en-US" dirty="0" err="1"/>
              <a:t>promissario</a:t>
            </a:r>
            <a:r>
              <a:rPr lang="en-US" dirty="0"/>
              <a:t> </a:t>
            </a:r>
            <a:r>
              <a:rPr lang="en-US" dirty="0" err="1"/>
              <a:t>acquirente</a:t>
            </a:r>
            <a:r>
              <a:rPr lang="en-US" dirty="0"/>
              <a:t>, in forma </a:t>
            </a:r>
            <a:r>
              <a:rPr lang="en-US" dirty="0" err="1"/>
              <a:t>autentica</a:t>
            </a:r>
            <a:r>
              <a:rPr lang="en-US" dirty="0"/>
              <a:t>, </a:t>
            </a:r>
            <a:r>
              <a:rPr lang="en-US" dirty="0" err="1"/>
              <a:t>alla</a:t>
            </a:r>
            <a:r>
              <a:rPr lang="en-US" dirty="0"/>
              <a:t> </a:t>
            </a:r>
            <a:r>
              <a:rPr lang="en-US" dirty="0" err="1"/>
              <a:t>postergazione</a:t>
            </a:r>
            <a:r>
              <a:rPr lang="en-US" dirty="0"/>
              <a:t> del </a:t>
            </a:r>
            <a:r>
              <a:rPr lang="en-US" dirty="0" err="1"/>
              <a:t>grado</a:t>
            </a:r>
            <a:r>
              <a:rPr lang="en-US" dirty="0"/>
              <a:t> </a:t>
            </a:r>
            <a:r>
              <a:rPr lang="en-US" dirty="0" err="1"/>
              <a:t>della</a:t>
            </a:r>
            <a:r>
              <a:rPr lang="en-US" dirty="0"/>
              <a:t> </a:t>
            </a:r>
            <a:r>
              <a:rPr lang="en-US" dirty="0" err="1"/>
              <a:t>trascrizione</a:t>
            </a:r>
            <a:r>
              <a:rPr lang="en-US" dirty="0"/>
              <a:t> del </a:t>
            </a:r>
            <a:r>
              <a:rPr lang="en-US" dirty="0" err="1"/>
              <a:t>preliminare</a:t>
            </a:r>
            <a:r>
              <a:rPr lang="en-US" dirty="0"/>
              <a:t> rispetto al </a:t>
            </a:r>
            <a:r>
              <a:rPr lang="en-US" dirty="0" err="1"/>
              <a:t>mutuo</a:t>
            </a:r>
            <a:r>
              <a:rPr lang="en-US" dirty="0"/>
              <a:t> </a:t>
            </a:r>
            <a:r>
              <a:rPr lang="en-US" dirty="0" err="1"/>
              <a:t>ipotecario</a:t>
            </a:r>
            <a:r>
              <a:rPr lang="en-US" dirty="0"/>
              <a:t> </a:t>
            </a:r>
            <a:r>
              <a:rPr lang="en-US" dirty="0" err="1"/>
              <a:t>contratto</a:t>
            </a:r>
            <a:r>
              <a:rPr lang="en-US" dirty="0"/>
              <a:t> dal </a:t>
            </a:r>
            <a:r>
              <a:rPr lang="en-US" dirty="0" err="1"/>
              <a:t>costruttore</a:t>
            </a:r>
            <a:r>
              <a:rPr lang="en-US" dirty="0"/>
              <a:t> e </a:t>
            </a:r>
            <a:r>
              <a:rPr lang="en-US" dirty="0" err="1"/>
              <a:t>iscritto</a:t>
            </a:r>
            <a:r>
              <a:rPr lang="en-US" dirty="0"/>
              <a:t> </a:t>
            </a:r>
            <a:r>
              <a:rPr lang="en-US" dirty="0" err="1"/>
              <a:t>sulla</a:t>
            </a:r>
            <a:r>
              <a:rPr lang="en-US" dirty="0"/>
              <a:t> </a:t>
            </a:r>
            <a:r>
              <a:rPr lang="en-US" dirty="0" err="1"/>
              <a:t>stessa</a:t>
            </a:r>
            <a:r>
              <a:rPr lang="en-US" dirty="0"/>
              <a:t> </a:t>
            </a:r>
            <a:r>
              <a:rPr lang="en-US" dirty="0" err="1"/>
              <a:t>unità</a:t>
            </a:r>
            <a:r>
              <a:rPr lang="en-US" dirty="0"/>
              <a:t> </a:t>
            </a:r>
            <a:r>
              <a:rPr lang="en-US" dirty="0" err="1"/>
              <a:t>immobiliare</a:t>
            </a:r>
            <a:endParaRPr lang="en-US" dirty="0"/>
          </a:p>
          <a:p>
            <a:r>
              <a:rPr lang="en-US" dirty="0"/>
              <a:t>La </a:t>
            </a:r>
            <a:r>
              <a:rPr lang="en-US" dirty="0" err="1"/>
              <a:t>postergazione</a:t>
            </a:r>
            <a:r>
              <a:rPr lang="en-US" dirty="0"/>
              <a:t> di </a:t>
            </a:r>
            <a:r>
              <a:rPr lang="en-US" dirty="0" err="1"/>
              <a:t>grado</a:t>
            </a:r>
            <a:r>
              <a:rPr lang="en-US" dirty="0"/>
              <a:t> </a:t>
            </a:r>
            <a:r>
              <a:rPr lang="en-US" dirty="0" err="1"/>
              <a:t>andrebbe</a:t>
            </a:r>
            <a:r>
              <a:rPr lang="en-US" dirty="0"/>
              <a:t> </a:t>
            </a:r>
            <a:r>
              <a:rPr lang="en-US" dirty="0" err="1"/>
              <a:t>annotata</a:t>
            </a:r>
            <a:r>
              <a:rPr lang="en-US" dirty="0"/>
              <a:t> a </a:t>
            </a:r>
            <a:r>
              <a:rPr lang="en-US" dirty="0" err="1"/>
              <a:t>margine</a:t>
            </a:r>
            <a:r>
              <a:rPr lang="en-US" dirty="0"/>
              <a:t> </a:t>
            </a:r>
            <a:r>
              <a:rPr lang="en-US" dirty="0" err="1"/>
              <a:t>della</a:t>
            </a:r>
            <a:r>
              <a:rPr lang="en-US" dirty="0"/>
              <a:t> </a:t>
            </a:r>
            <a:r>
              <a:rPr lang="en-US" dirty="0" err="1"/>
              <a:t>trascrizione</a:t>
            </a:r>
            <a:r>
              <a:rPr lang="en-US" dirty="0"/>
              <a:t> del </a:t>
            </a:r>
            <a:r>
              <a:rPr lang="en-US" dirty="0" err="1"/>
              <a:t>preliminare</a:t>
            </a:r>
            <a:r>
              <a:rPr lang="en-US" dirty="0"/>
              <a:t>  (art. 2843 c.c.)</a:t>
            </a:r>
          </a:p>
        </p:txBody>
      </p:sp>
    </p:spTree>
    <p:extLst>
      <p:ext uri="{BB962C8B-B14F-4D97-AF65-F5344CB8AC3E}">
        <p14:creationId xmlns:p14="http://schemas.microsoft.com/office/powerpoint/2010/main" val="2045011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91555F-F48A-47D6-A384-146E4083D0EC}"/>
              </a:ext>
            </a:extLst>
          </p:cNvPr>
          <p:cNvSpPr>
            <a:spLocks noGrp="1"/>
          </p:cNvSpPr>
          <p:nvPr>
            <p:ph type="title"/>
          </p:nvPr>
        </p:nvSpPr>
        <p:spPr/>
        <p:txBody>
          <a:bodyPr>
            <a:normAutofit fontScale="90000"/>
          </a:bodyPr>
          <a:lstStyle/>
          <a:p>
            <a:pPr algn="ctr"/>
            <a:r>
              <a:rPr lang="it-IT" dirty="0"/>
              <a:t>Fideiussione</a:t>
            </a:r>
            <a:br>
              <a:rPr lang="it-IT" dirty="0"/>
            </a:br>
            <a:r>
              <a:rPr lang="it-IT" sz="2700" dirty="0"/>
              <a:t>art. 3, comma 3, lett. b) sostituito dall’art. 385, comma 1, lett. b), d.lgs. n. 14/2019 </a:t>
            </a:r>
            <a:br>
              <a:rPr lang="it-IT" sz="2700" dirty="0"/>
            </a:br>
            <a:r>
              <a:rPr lang="it-IT" sz="2700" dirty="0"/>
              <a:t>a decorrere dal 16 marzo 2019</a:t>
            </a:r>
            <a:endParaRPr lang="en-US" sz="2700" dirty="0"/>
          </a:p>
        </p:txBody>
      </p:sp>
      <p:sp>
        <p:nvSpPr>
          <p:cNvPr id="3" name="Segnaposto contenuto 2">
            <a:extLst>
              <a:ext uri="{FF2B5EF4-FFF2-40B4-BE49-F238E27FC236}">
                <a16:creationId xmlns:a16="http://schemas.microsoft.com/office/drawing/2014/main" id="{AECEB2CA-BFDF-445C-9F98-4EC6544F8167}"/>
              </a:ext>
            </a:extLst>
          </p:cNvPr>
          <p:cNvSpPr>
            <a:spLocks noGrp="1"/>
          </p:cNvSpPr>
          <p:nvPr>
            <p:ph idx="1"/>
          </p:nvPr>
        </p:nvSpPr>
        <p:spPr/>
        <p:txBody>
          <a:bodyPr/>
          <a:lstStyle/>
          <a:p>
            <a:pPr marL="0" indent="0">
              <a:buNone/>
            </a:pPr>
            <a:r>
              <a:rPr lang="it-IT" dirty="0"/>
              <a:t>La fideiussione </a:t>
            </a:r>
            <a:r>
              <a:rPr lang="it-IT" sz="3600" b="1" dirty="0">
                <a:solidFill>
                  <a:srgbClr val="0070C0"/>
                </a:solidFill>
              </a:rPr>
              <a:t>può essere escussa: </a:t>
            </a:r>
            <a:endParaRPr lang="en-US" sz="3600" b="1" dirty="0">
              <a:solidFill>
                <a:srgbClr val="0070C0"/>
              </a:solidFill>
            </a:endParaRPr>
          </a:p>
          <a:p>
            <a:pPr>
              <a:buFont typeface="Wingdings" panose="05000000000000000000" pitchFamily="2" charset="2"/>
              <a:buChar char="ü"/>
            </a:pPr>
            <a:r>
              <a:rPr lang="en-US" dirty="0"/>
              <a:t>a </a:t>
            </a:r>
            <a:r>
              <a:rPr lang="en-US" dirty="0" err="1"/>
              <a:t>decorrere</a:t>
            </a:r>
            <a:r>
              <a:rPr lang="en-US" dirty="0"/>
              <a:t> </a:t>
            </a:r>
            <a:r>
              <a:rPr lang="en-US" dirty="0" err="1"/>
              <a:t>dalla</a:t>
            </a:r>
            <a:r>
              <a:rPr lang="en-US" dirty="0"/>
              <a:t> data in cui </a:t>
            </a:r>
            <a:r>
              <a:rPr lang="en-US" dirty="0" err="1"/>
              <a:t>si</a:t>
            </a:r>
            <a:r>
              <a:rPr lang="en-US" dirty="0"/>
              <a:t> è </a:t>
            </a:r>
            <a:r>
              <a:rPr lang="en-US" dirty="0" err="1"/>
              <a:t>verificata</a:t>
            </a:r>
            <a:r>
              <a:rPr lang="en-US" dirty="0"/>
              <a:t> la </a:t>
            </a:r>
            <a:r>
              <a:rPr lang="en-US" dirty="0" err="1"/>
              <a:t>situazione</a:t>
            </a:r>
            <a:r>
              <a:rPr lang="en-US" dirty="0"/>
              <a:t> di </a:t>
            </a:r>
            <a:r>
              <a:rPr lang="en-US" dirty="0" err="1"/>
              <a:t>crisi</a:t>
            </a:r>
            <a:r>
              <a:rPr lang="en-US" dirty="0"/>
              <a:t> del </a:t>
            </a:r>
            <a:r>
              <a:rPr lang="en-US" dirty="0" err="1"/>
              <a:t>costruttore-venditore</a:t>
            </a:r>
            <a:r>
              <a:rPr lang="en-US" dirty="0"/>
              <a:t> e </a:t>
            </a:r>
            <a:r>
              <a:rPr lang="en-US" dirty="0" err="1"/>
              <a:t>l’acquirente</a:t>
            </a:r>
            <a:r>
              <a:rPr lang="en-US" dirty="0"/>
              <a:t> </a:t>
            </a:r>
            <a:r>
              <a:rPr lang="en-US" dirty="0" err="1"/>
              <a:t>abbia</a:t>
            </a:r>
            <a:r>
              <a:rPr lang="en-US" dirty="0"/>
              <a:t> </a:t>
            </a:r>
            <a:r>
              <a:rPr lang="en-US" dirty="0" err="1"/>
              <a:t>comunicato</a:t>
            </a:r>
            <a:r>
              <a:rPr lang="en-US" dirty="0"/>
              <a:t> al </a:t>
            </a:r>
            <a:r>
              <a:rPr lang="en-US" dirty="0" err="1"/>
              <a:t>costruttore</a:t>
            </a:r>
            <a:r>
              <a:rPr lang="en-US" dirty="0"/>
              <a:t> la </a:t>
            </a:r>
            <a:r>
              <a:rPr lang="en-US" dirty="0" err="1"/>
              <a:t>volontà</a:t>
            </a:r>
            <a:r>
              <a:rPr lang="en-US" dirty="0"/>
              <a:t> di </a:t>
            </a:r>
            <a:r>
              <a:rPr lang="en-US" dirty="0" err="1"/>
              <a:t>recedere</a:t>
            </a:r>
            <a:r>
              <a:rPr lang="en-US" dirty="0"/>
              <a:t> dal </a:t>
            </a:r>
            <a:r>
              <a:rPr lang="en-US" dirty="0" err="1"/>
              <a:t>contratto</a:t>
            </a:r>
            <a:r>
              <a:rPr lang="en-US" dirty="0"/>
              <a:t>;</a:t>
            </a:r>
          </a:p>
          <a:p>
            <a:pPr>
              <a:buFont typeface="Wingdings" panose="05000000000000000000" pitchFamily="2" charset="2"/>
              <a:buChar char="ü"/>
            </a:pPr>
            <a:r>
              <a:rPr lang="en-US" b="1" dirty="0">
                <a:solidFill>
                  <a:srgbClr val="FF0000"/>
                </a:solidFill>
              </a:rPr>
              <a:t>a </a:t>
            </a:r>
            <a:r>
              <a:rPr lang="en-US" b="1" dirty="0" err="1">
                <a:solidFill>
                  <a:srgbClr val="FF0000"/>
                </a:solidFill>
              </a:rPr>
              <a:t>decorrere</a:t>
            </a:r>
            <a:r>
              <a:rPr lang="en-US" b="1" dirty="0">
                <a:solidFill>
                  <a:srgbClr val="FF0000"/>
                </a:solidFill>
              </a:rPr>
              <a:t> </a:t>
            </a:r>
            <a:r>
              <a:rPr lang="en-US" b="1" dirty="0" err="1">
                <a:solidFill>
                  <a:srgbClr val="FF0000"/>
                </a:solidFill>
              </a:rPr>
              <a:t>dalla</a:t>
            </a:r>
            <a:r>
              <a:rPr lang="en-US" b="1" dirty="0">
                <a:solidFill>
                  <a:srgbClr val="FF0000"/>
                </a:solidFill>
              </a:rPr>
              <a:t> data di </a:t>
            </a:r>
            <a:r>
              <a:rPr lang="en-US" b="1" dirty="0" err="1">
                <a:solidFill>
                  <a:srgbClr val="FF0000"/>
                </a:solidFill>
              </a:rPr>
              <a:t>attestazione</a:t>
            </a:r>
            <a:r>
              <a:rPr lang="en-US" b="1" dirty="0">
                <a:solidFill>
                  <a:srgbClr val="FF0000"/>
                </a:solidFill>
              </a:rPr>
              <a:t> del </a:t>
            </a:r>
            <a:r>
              <a:rPr lang="en-US" b="1" dirty="0" err="1">
                <a:solidFill>
                  <a:srgbClr val="FF0000"/>
                </a:solidFill>
              </a:rPr>
              <a:t>notaio</a:t>
            </a:r>
            <a:r>
              <a:rPr lang="en-US" b="1" dirty="0">
                <a:solidFill>
                  <a:srgbClr val="FF0000"/>
                </a:solidFill>
              </a:rPr>
              <a:t> di non aver </a:t>
            </a:r>
            <a:r>
              <a:rPr lang="en-US" b="1" dirty="0" err="1">
                <a:solidFill>
                  <a:srgbClr val="FF0000"/>
                </a:solidFill>
              </a:rPr>
              <a:t>ricevuto</a:t>
            </a:r>
            <a:r>
              <a:rPr lang="en-US" b="1" dirty="0">
                <a:solidFill>
                  <a:srgbClr val="FF0000"/>
                </a:solidFill>
              </a:rPr>
              <a:t> per la data </a:t>
            </a:r>
            <a:r>
              <a:rPr lang="en-US" b="1" dirty="0" err="1">
                <a:solidFill>
                  <a:srgbClr val="FF0000"/>
                </a:solidFill>
              </a:rPr>
              <a:t>dell’atto</a:t>
            </a:r>
            <a:r>
              <a:rPr lang="en-US" b="1" dirty="0">
                <a:solidFill>
                  <a:srgbClr val="FF0000"/>
                </a:solidFill>
              </a:rPr>
              <a:t> di </a:t>
            </a:r>
            <a:r>
              <a:rPr lang="en-US" b="1" dirty="0" err="1">
                <a:solidFill>
                  <a:srgbClr val="FF0000"/>
                </a:solidFill>
              </a:rPr>
              <a:t>trasferimento</a:t>
            </a:r>
            <a:r>
              <a:rPr lang="en-US" b="1" dirty="0">
                <a:solidFill>
                  <a:srgbClr val="FF0000"/>
                </a:solidFill>
              </a:rPr>
              <a:t> </a:t>
            </a:r>
            <a:r>
              <a:rPr lang="en-US" b="1" dirty="0" err="1">
                <a:solidFill>
                  <a:srgbClr val="FF0000"/>
                </a:solidFill>
              </a:rPr>
              <a:t>della</a:t>
            </a:r>
            <a:r>
              <a:rPr lang="en-US" b="1" dirty="0">
                <a:solidFill>
                  <a:srgbClr val="FF0000"/>
                </a:solidFill>
              </a:rPr>
              <a:t> </a:t>
            </a:r>
            <a:r>
              <a:rPr lang="en-US" b="1" dirty="0" err="1">
                <a:solidFill>
                  <a:srgbClr val="FF0000"/>
                </a:solidFill>
              </a:rPr>
              <a:t>proprietà</a:t>
            </a:r>
            <a:r>
              <a:rPr lang="en-US" b="1" dirty="0">
                <a:solidFill>
                  <a:srgbClr val="FF0000"/>
                </a:solidFill>
              </a:rPr>
              <a:t> la </a:t>
            </a:r>
            <a:r>
              <a:rPr lang="en-US" b="1" dirty="0" err="1">
                <a:solidFill>
                  <a:srgbClr val="FF0000"/>
                </a:solidFill>
              </a:rPr>
              <a:t>polizza</a:t>
            </a:r>
            <a:r>
              <a:rPr lang="en-US" b="1" dirty="0">
                <a:solidFill>
                  <a:srgbClr val="FF0000"/>
                </a:solidFill>
              </a:rPr>
              <a:t> </a:t>
            </a:r>
            <a:r>
              <a:rPr lang="en-US" b="1" dirty="0" err="1">
                <a:solidFill>
                  <a:srgbClr val="FF0000"/>
                </a:solidFill>
              </a:rPr>
              <a:t>assicurativa</a:t>
            </a:r>
            <a:r>
              <a:rPr lang="en-US" b="1" dirty="0">
                <a:solidFill>
                  <a:srgbClr val="FF0000"/>
                </a:solidFill>
              </a:rPr>
              <a:t> </a:t>
            </a:r>
            <a:r>
              <a:rPr lang="en-US" b="1" dirty="0" err="1">
                <a:solidFill>
                  <a:srgbClr val="FF0000"/>
                </a:solidFill>
              </a:rPr>
              <a:t>conforme</a:t>
            </a:r>
            <a:r>
              <a:rPr lang="en-US" b="1" dirty="0">
                <a:solidFill>
                  <a:srgbClr val="FF0000"/>
                </a:solidFill>
              </a:rPr>
              <a:t> al </a:t>
            </a:r>
            <a:r>
              <a:rPr lang="en-US" b="1" dirty="0" err="1">
                <a:solidFill>
                  <a:srgbClr val="FF0000"/>
                </a:solidFill>
              </a:rPr>
              <a:t>decreto</a:t>
            </a:r>
            <a:r>
              <a:rPr lang="en-US" b="1" dirty="0">
                <a:solidFill>
                  <a:srgbClr val="FF0000"/>
                </a:solidFill>
              </a:rPr>
              <a:t> </a:t>
            </a:r>
            <a:r>
              <a:rPr lang="en-US" b="1" dirty="0" err="1">
                <a:solidFill>
                  <a:srgbClr val="FF0000"/>
                </a:solidFill>
              </a:rPr>
              <a:t>ministeriale</a:t>
            </a:r>
            <a:r>
              <a:rPr lang="en-US" b="1" dirty="0">
                <a:solidFill>
                  <a:srgbClr val="FF0000"/>
                </a:solidFill>
              </a:rPr>
              <a:t> di cui </a:t>
            </a:r>
            <a:r>
              <a:rPr lang="en-US" b="1" dirty="0" err="1">
                <a:solidFill>
                  <a:srgbClr val="FF0000"/>
                </a:solidFill>
              </a:rPr>
              <a:t>all’art</a:t>
            </a:r>
            <a:r>
              <a:rPr lang="en-US" b="1" dirty="0">
                <a:solidFill>
                  <a:srgbClr val="FF0000"/>
                </a:solidFill>
              </a:rPr>
              <a:t>. 4, </a:t>
            </a:r>
            <a:r>
              <a:rPr lang="en-US" dirty="0" err="1"/>
              <a:t>quando</a:t>
            </a:r>
            <a:r>
              <a:rPr lang="en-US" dirty="0"/>
              <a:t> </a:t>
            </a:r>
            <a:r>
              <a:rPr lang="en-US" dirty="0" err="1"/>
              <a:t>l’acquirente</a:t>
            </a:r>
            <a:r>
              <a:rPr lang="en-US" dirty="0"/>
              <a:t> ha </a:t>
            </a:r>
            <a:r>
              <a:rPr lang="en-US" dirty="0" err="1"/>
              <a:t>manifestato</a:t>
            </a:r>
            <a:r>
              <a:rPr lang="en-US" dirty="0"/>
              <a:t> al </a:t>
            </a:r>
            <a:r>
              <a:rPr lang="en-US" dirty="0" err="1"/>
              <a:t>costruttore</a:t>
            </a:r>
            <a:r>
              <a:rPr lang="en-US" dirty="0"/>
              <a:t> la </a:t>
            </a:r>
            <a:r>
              <a:rPr lang="en-US" dirty="0" err="1"/>
              <a:t>volontà</a:t>
            </a:r>
            <a:r>
              <a:rPr lang="en-US" dirty="0"/>
              <a:t> di </a:t>
            </a:r>
            <a:r>
              <a:rPr lang="en-US" dirty="0" err="1"/>
              <a:t>recedere</a:t>
            </a:r>
            <a:r>
              <a:rPr lang="en-US" dirty="0"/>
              <a:t> dal </a:t>
            </a:r>
            <a:r>
              <a:rPr lang="en-US" dirty="0" err="1"/>
              <a:t>contratto</a:t>
            </a:r>
            <a:r>
              <a:rPr lang="en-US" dirty="0"/>
              <a:t> </a:t>
            </a:r>
            <a:endParaRPr lang="it-IT" dirty="0"/>
          </a:p>
        </p:txBody>
      </p:sp>
    </p:spTree>
    <p:extLst>
      <p:ext uri="{BB962C8B-B14F-4D97-AF65-F5344CB8AC3E}">
        <p14:creationId xmlns:p14="http://schemas.microsoft.com/office/powerpoint/2010/main" val="11549149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DE8211-D481-4124-A0A8-1D048A15B042}"/>
              </a:ext>
            </a:extLst>
          </p:cNvPr>
          <p:cNvSpPr>
            <a:spLocks noGrp="1"/>
          </p:cNvSpPr>
          <p:nvPr>
            <p:ph type="title"/>
          </p:nvPr>
        </p:nvSpPr>
        <p:spPr/>
        <p:txBody>
          <a:bodyPr>
            <a:normAutofit fontScale="90000"/>
          </a:bodyPr>
          <a:lstStyle/>
          <a:p>
            <a:pPr algn="ctr"/>
            <a:r>
              <a:rPr lang="it-IT" dirty="0"/>
              <a:t>Art. 2825-</a:t>
            </a:r>
            <a:r>
              <a:rPr lang="it-IT" i="1" dirty="0"/>
              <a:t>bis</a:t>
            </a:r>
            <a:r>
              <a:rPr lang="it-IT" dirty="0"/>
              <a:t> c.c.</a:t>
            </a:r>
            <a:br>
              <a:rPr lang="it-IT" dirty="0"/>
            </a:br>
            <a:r>
              <a:rPr lang="it-IT" sz="3100" dirty="0"/>
              <a:t>Postergazione legale della trascrizione del preliminare rispetto all’ipoteca</a:t>
            </a:r>
            <a:endParaRPr lang="en-US" sz="3100" dirty="0"/>
          </a:p>
        </p:txBody>
      </p:sp>
      <p:sp>
        <p:nvSpPr>
          <p:cNvPr id="3" name="Segnaposto contenuto 2">
            <a:extLst>
              <a:ext uri="{FF2B5EF4-FFF2-40B4-BE49-F238E27FC236}">
                <a16:creationId xmlns:a16="http://schemas.microsoft.com/office/drawing/2014/main" id="{F1CABA44-1D84-49D0-A709-3F0132F99E95}"/>
              </a:ext>
            </a:extLst>
          </p:cNvPr>
          <p:cNvSpPr>
            <a:spLocks noGrp="1"/>
          </p:cNvSpPr>
          <p:nvPr>
            <p:ph idx="1"/>
          </p:nvPr>
        </p:nvSpPr>
        <p:spPr>
          <a:xfrm>
            <a:off x="838200" y="1798193"/>
            <a:ext cx="10515600" cy="4351338"/>
          </a:xfrm>
        </p:spPr>
        <p:txBody>
          <a:bodyPr/>
          <a:lstStyle/>
          <a:p>
            <a:r>
              <a:rPr lang="it-IT" dirty="0"/>
              <a:t>Il legislatore ha già previsto un meccanismo di reciproca coesistenza del </a:t>
            </a:r>
            <a:r>
              <a:rPr lang="it-IT" b="1" dirty="0">
                <a:solidFill>
                  <a:srgbClr val="FF0000"/>
                </a:solidFill>
              </a:rPr>
              <a:t>finanziamento fondiario del costruttore a garanzia dell’intervento edilizio </a:t>
            </a:r>
            <a:r>
              <a:rPr lang="it-IT" dirty="0"/>
              <a:t>con i </a:t>
            </a:r>
            <a:r>
              <a:rPr lang="it-IT" b="1" dirty="0">
                <a:solidFill>
                  <a:srgbClr val="0070C0"/>
                </a:solidFill>
              </a:rPr>
              <a:t>contratti preliminari di vendita delle unità immobiliari</a:t>
            </a:r>
            <a:r>
              <a:rPr lang="it-IT" dirty="0"/>
              <a:t> </a:t>
            </a:r>
            <a:r>
              <a:rPr lang="it-IT" b="1" dirty="0">
                <a:solidFill>
                  <a:srgbClr val="7030A0"/>
                </a:solidFill>
              </a:rPr>
              <a:t>trascritti prima dell’iscrizione ipotecaria</a:t>
            </a:r>
          </a:p>
          <a:p>
            <a:r>
              <a:rPr lang="it-IT" dirty="0"/>
              <a:t>L’ipoteca prevale sui contratti preliminari trascritti prima dell’iscrizione limitatamente alla </a:t>
            </a:r>
            <a:r>
              <a:rPr lang="it-IT" b="1" dirty="0">
                <a:solidFill>
                  <a:srgbClr val="00B050"/>
                </a:solidFill>
              </a:rPr>
              <a:t>quota di debito che il promissario acquirente si sia accollata</a:t>
            </a:r>
          </a:p>
          <a:p>
            <a:r>
              <a:rPr lang="it-IT" dirty="0"/>
              <a:t>L’accollo deve essere annotato a margine della trascrizione del preliminare (art. 2825-</a:t>
            </a:r>
            <a:r>
              <a:rPr lang="it-IT" i="1" dirty="0"/>
              <a:t>bis</a:t>
            </a:r>
            <a:r>
              <a:rPr lang="it-IT" dirty="0"/>
              <a:t>, ultimo periodo)</a:t>
            </a:r>
          </a:p>
          <a:p>
            <a:endParaRPr lang="en-US" dirty="0"/>
          </a:p>
        </p:txBody>
      </p:sp>
    </p:spTree>
    <p:extLst>
      <p:ext uri="{BB962C8B-B14F-4D97-AF65-F5344CB8AC3E}">
        <p14:creationId xmlns:p14="http://schemas.microsoft.com/office/powerpoint/2010/main" val="906197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0B38B0-0B2D-4400-BB4D-E7260F508119}"/>
              </a:ext>
            </a:extLst>
          </p:cNvPr>
          <p:cNvSpPr>
            <a:spLocks noGrp="1"/>
          </p:cNvSpPr>
          <p:nvPr>
            <p:ph type="title"/>
          </p:nvPr>
        </p:nvSpPr>
        <p:spPr/>
        <p:txBody>
          <a:bodyPr/>
          <a:lstStyle/>
          <a:p>
            <a:pPr algn="ctr"/>
            <a:r>
              <a:rPr lang="it-IT" dirty="0"/>
              <a:t>Postergazione del grado (segue)</a:t>
            </a:r>
            <a:endParaRPr lang="en-US" dirty="0"/>
          </a:p>
        </p:txBody>
      </p:sp>
      <p:sp>
        <p:nvSpPr>
          <p:cNvPr id="3" name="Segnaposto contenuto 2">
            <a:extLst>
              <a:ext uri="{FF2B5EF4-FFF2-40B4-BE49-F238E27FC236}">
                <a16:creationId xmlns:a16="http://schemas.microsoft.com/office/drawing/2014/main" id="{FEB8AA44-A670-4D1C-9A1F-0A61D489889C}"/>
              </a:ext>
            </a:extLst>
          </p:cNvPr>
          <p:cNvSpPr>
            <a:spLocks noGrp="1"/>
          </p:cNvSpPr>
          <p:nvPr>
            <p:ph idx="1"/>
          </p:nvPr>
        </p:nvSpPr>
        <p:spPr/>
        <p:txBody>
          <a:bodyPr/>
          <a:lstStyle/>
          <a:p>
            <a:r>
              <a:rPr lang="it-IT" dirty="0"/>
              <a:t>Riterrei che il legislatore abbia voluto garantire </a:t>
            </a:r>
            <a:r>
              <a:rPr lang="it-IT" b="1" dirty="0">
                <a:solidFill>
                  <a:srgbClr val="00B050"/>
                </a:solidFill>
              </a:rPr>
              <a:t>la possibilità per il promissario acquirente di accollarsi una quota del finanziamento fondiario</a:t>
            </a:r>
            <a:r>
              <a:rPr lang="it-IT" dirty="0"/>
              <a:t> del costruttore previamente frazionata</a:t>
            </a:r>
          </a:p>
          <a:p>
            <a:r>
              <a:rPr lang="it-IT" dirty="0"/>
              <a:t>L’unità immobiliare promessa in vendita con preliminare trascritto non costituisce idonea garanzia ipotecaria da parte del costruttore all’istituto bancario</a:t>
            </a:r>
            <a:endParaRPr lang="en-US" dirty="0"/>
          </a:p>
        </p:txBody>
      </p:sp>
    </p:spTree>
    <p:extLst>
      <p:ext uri="{BB962C8B-B14F-4D97-AF65-F5344CB8AC3E}">
        <p14:creationId xmlns:p14="http://schemas.microsoft.com/office/powerpoint/2010/main" val="13118415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43A31C-006A-49BC-B451-EDD361A0F1FA}"/>
              </a:ext>
            </a:extLst>
          </p:cNvPr>
          <p:cNvSpPr>
            <a:spLocks noGrp="1"/>
          </p:cNvSpPr>
          <p:nvPr>
            <p:ph type="title"/>
          </p:nvPr>
        </p:nvSpPr>
        <p:spPr/>
        <p:txBody>
          <a:bodyPr>
            <a:normAutofit fontScale="90000"/>
          </a:bodyPr>
          <a:lstStyle/>
          <a:p>
            <a:pPr algn="ctr"/>
            <a:r>
              <a:rPr lang="it-IT" dirty="0"/>
              <a:t>Gli interventi di ristrutturazione</a:t>
            </a:r>
            <a:br>
              <a:rPr lang="it-IT" dirty="0"/>
            </a:br>
            <a:r>
              <a:rPr lang="it-IT" sz="2700" dirty="0"/>
              <a:t>Focus pubblicistico. La disciplina degli immobili da costruire e gli interventi edilizi su immobili esistenti (est. </a:t>
            </a:r>
            <a:r>
              <a:rPr lang="it-IT" sz="2700" dirty="0" err="1"/>
              <a:t>Pelizzatti</a:t>
            </a:r>
            <a:r>
              <a:rPr lang="it-IT" sz="2700" dirty="0"/>
              <a:t>, Leo, Musto), in CNN Notizie 6 agosto 2021</a:t>
            </a:r>
            <a:endParaRPr lang="en-US" sz="2700" dirty="0"/>
          </a:p>
        </p:txBody>
      </p:sp>
      <p:sp>
        <p:nvSpPr>
          <p:cNvPr id="3" name="Segnaposto contenuto 2">
            <a:extLst>
              <a:ext uri="{FF2B5EF4-FFF2-40B4-BE49-F238E27FC236}">
                <a16:creationId xmlns:a16="http://schemas.microsoft.com/office/drawing/2014/main" id="{8104D335-FCF3-465F-AEE3-3C403F2AE8BF}"/>
              </a:ext>
            </a:extLst>
          </p:cNvPr>
          <p:cNvSpPr>
            <a:spLocks noGrp="1"/>
          </p:cNvSpPr>
          <p:nvPr>
            <p:ph idx="1"/>
          </p:nvPr>
        </p:nvSpPr>
        <p:spPr/>
        <p:txBody>
          <a:bodyPr>
            <a:normAutofit fontScale="92500"/>
          </a:bodyPr>
          <a:lstStyle/>
          <a:p>
            <a:r>
              <a:rPr lang="it-IT" dirty="0"/>
              <a:t>Si applica la disciplina del decreto n. 122 agli interventi di ristrutturazione?</a:t>
            </a:r>
          </a:p>
          <a:p>
            <a:r>
              <a:rPr lang="it-IT" dirty="0"/>
              <a:t>Secondo l’interpretazione fornita dal CNN all’indomani della riforma, la situazione dell’acquirente persona fisica che acquista un fabbricato da costruire ‘ex </a:t>
            </a:r>
            <a:r>
              <a:rPr lang="it-IT" dirty="0" err="1"/>
              <a:t>novo’</a:t>
            </a:r>
            <a:r>
              <a:rPr lang="it-IT" dirty="0"/>
              <a:t> non è affatto diversa da quella dell’acquirente persona fisica che acquista una porzione di un edificio già esistente e da ristrutturare radicalmente, porzione che potrà essere fisicamente individuata e quindi potrà essere trasferita solo una volta eseguiti i suddetti lavori di ristrutturazione, purché si tratti di interventi complessi, incidenti sugli elementi tipologici, strutturali e formali del fabbricato, tali da determinare una vera e propria ‘trasformazione’ dell’edificio preesistente </a:t>
            </a:r>
            <a:r>
              <a:rPr lang="it-IT" sz="2200" dirty="0"/>
              <a:t>(Studio 5813/C del 2005; nello stesso senso App. Milano, 31 marzo 2021).</a:t>
            </a:r>
            <a:endParaRPr lang="en-US" sz="2200" dirty="0"/>
          </a:p>
        </p:txBody>
      </p:sp>
    </p:spTree>
    <p:extLst>
      <p:ext uri="{BB962C8B-B14F-4D97-AF65-F5344CB8AC3E}">
        <p14:creationId xmlns:p14="http://schemas.microsoft.com/office/powerpoint/2010/main" val="39383637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813ED9-5DF9-4EF9-B8A3-6CA964569D29}"/>
              </a:ext>
            </a:extLst>
          </p:cNvPr>
          <p:cNvSpPr>
            <a:spLocks noGrp="1"/>
          </p:cNvSpPr>
          <p:nvPr>
            <p:ph type="title"/>
          </p:nvPr>
        </p:nvSpPr>
        <p:spPr/>
        <p:txBody>
          <a:bodyPr/>
          <a:lstStyle/>
          <a:p>
            <a:pPr algn="ctr"/>
            <a:r>
              <a:rPr lang="it-IT" dirty="0"/>
              <a:t>Il titolo edilizio</a:t>
            </a:r>
            <a:endParaRPr lang="en-US" dirty="0"/>
          </a:p>
        </p:txBody>
      </p:sp>
      <p:sp>
        <p:nvSpPr>
          <p:cNvPr id="3" name="Segnaposto contenuto 2">
            <a:extLst>
              <a:ext uri="{FF2B5EF4-FFF2-40B4-BE49-F238E27FC236}">
                <a16:creationId xmlns:a16="http://schemas.microsoft.com/office/drawing/2014/main" id="{F785C7F9-072D-4CF0-8A38-7B6EADB7E9F0}"/>
              </a:ext>
            </a:extLst>
          </p:cNvPr>
          <p:cNvSpPr>
            <a:spLocks noGrp="1"/>
          </p:cNvSpPr>
          <p:nvPr>
            <p:ph idx="1"/>
          </p:nvPr>
        </p:nvSpPr>
        <p:spPr/>
        <p:txBody>
          <a:bodyPr/>
          <a:lstStyle/>
          <a:p>
            <a:r>
              <a:rPr lang="it-IT" dirty="0"/>
              <a:t>La tesi esposta individuava gli interventi soggetti al decreto n. 122 in quelli di </a:t>
            </a:r>
            <a:r>
              <a:rPr lang="it-IT" b="1" dirty="0">
                <a:solidFill>
                  <a:srgbClr val="FF0000"/>
                </a:solidFill>
              </a:rPr>
              <a:t>«ristrutturazione pesante», </a:t>
            </a:r>
            <a:r>
              <a:rPr lang="it-IT" dirty="0"/>
              <a:t>disciplinati dagli articoli 3, comma 1, lett. d) e 10, comma 1, lett. c) del </a:t>
            </a:r>
            <a:r>
              <a:rPr lang="it-IT" dirty="0" err="1"/>
              <a:t>T.u.</a:t>
            </a:r>
            <a:r>
              <a:rPr lang="it-IT" dirty="0"/>
              <a:t> edilizia, </a:t>
            </a:r>
            <a:r>
              <a:rPr lang="it-IT" b="1" dirty="0">
                <a:solidFill>
                  <a:srgbClr val="0070C0"/>
                </a:solidFill>
              </a:rPr>
              <a:t>soggetti a permesso di costruire o super SCIA</a:t>
            </a:r>
          </a:p>
          <a:p>
            <a:r>
              <a:rPr lang="it-IT" i="1" dirty="0"/>
              <a:t>interventi rivolti a trasformare gli organismi edilizi mediante un insieme sistematico di opere  e che portino ad un organismo edilizio in tutto o in parte diverso da quello precedente e che comportino aumento di unità, modifiche del volume, della sagoma, dei prospetti o delle superfici, ovvero se in zona A mutamento della destinazione d’uso </a:t>
            </a:r>
            <a:endParaRPr lang="en-US" i="1" dirty="0"/>
          </a:p>
        </p:txBody>
      </p:sp>
    </p:spTree>
    <p:extLst>
      <p:ext uri="{BB962C8B-B14F-4D97-AF65-F5344CB8AC3E}">
        <p14:creationId xmlns:p14="http://schemas.microsoft.com/office/powerpoint/2010/main" val="42367152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1A2550-81AB-40E3-9567-B2DB08DE325E}"/>
              </a:ext>
            </a:extLst>
          </p:cNvPr>
          <p:cNvSpPr>
            <a:spLocks noGrp="1"/>
          </p:cNvSpPr>
          <p:nvPr>
            <p:ph type="title"/>
          </p:nvPr>
        </p:nvSpPr>
        <p:spPr/>
        <p:txBody>
          <a:bodyPr/>
          <a:lstStyle/>
          <a:p>
            <a:pPr algn="ctr"/>
            <a:r>
              <a:rPr lang="it-IT" dirty="0"/>
              <a:t>Le modifiche al </a:t>
            </a:r>
            <a:r>
              <a:rPr lang="it-IT" dirty="0" err="1"/>
              <a:t>T.u.</a:t>
            </a:r>
            <a:r>
              <a:rPr lang="it-IT" dirty="0"/>
              <a:t> edilizia  del 2020</a:t>
            </a:r>
            <a:endParaRPr lang="en-US" dirty="0"/>
          </a:p>
        </p:txBody>
      </p:sp>
      <p:sp>
        <p:nvSpPr>
          <p:cNvPr id="3" name="Segnaposto contenuto 2">
            <a:extLst>
              <a:ext uri="{FF2B5EF4-FFF2-40B4-BE49-F238E27FC236}">
                <a16:creationId xmlns:a16="http://schemas.microsoft.com/office/drawing/2014/main" id="{4D896A91-D9FC-4E25-B327-1DE7A1252BE6}"/>
              </a:ext>
            </a:extLst>
          </p:cNvPr>
          <p:cNvSpPr>
            <a:spLocks noGrp="1"/>
          </p:cNvSpPr>
          <p:nvPr>
            <p:ph idx="1"/>
          </p:nvPr>
        </p:nvSpPr>
        <p:spPr/>
        <p:txBody>
          <a:bodyPr/>
          <a:lstStyle/>
          <a:p>
            <a:r>
              <a:rPr lang="it-IT" dirty="0"/>
              <a:t>Con le modifiche al </a:t>
            </a:r>
            <a:r>
              <a:rPr lang="it-IT" dirty="0" err="1"/>
              <a:t>T.u.</a:t>
            </a:r>
            <a:r>
              <a:rPr lang="it-IT" dirty="0"/>
              <a:t> edilizia apportate dal </a:t>
            </a:r>
            <a:r>
              <a:rPr lang="it-IT" dirty="0" err="1"/>
              <a:t>d.l.</a:t>
            </a:r>
            <a:r>
              <a:rPr lang="it-IT" dirty="0"/>
              <a:t> n. 76/2020 convertito dalla legge n. 120/2020 </a:t>
            </a:r>
            <a:r>
              <a:rPr lang="it-IT" b="1" dirty="0">
                <a:solidFill>
                  <a:srgbClr val="FF0000"/>
                </a:solidFill>
              </a:rPr>
              <a:t>un intervento di ristrutturazione mediane  demolizione del fabbricato esistente e sua ricostruzione</a:t>
            </a:r>
            <a:r>
              <a:rPr lang="it-IT" dirty="0"/>
              <a:t>, </a:t>
            </a:r>
            <a:r>
              <a:rPr lang="it-IT" b="1" dirty="0">
                <a:solidFill>
                  <a:srgbClr val="0070C0"/>
                </a:solidFill>
              </a:rPr>
              <a:t>se non comporta anche modifica di volumetria</a:t>
            </a:r>
            <a:r>
              <a:rPr lang="it-IT" dirty="0"/>
              <a:t>, nonostante determini la realizzazione di un organismo diverso da quello precedente, </a:t>
            </a:r>
            <a:r>
              <a:rPr lang="it-IT" b="1" dirty="0">
                <a:solidFill>
                  <a:srgbClr val="7030A0"/>
                </a:solidFill>
              </a:rPr>
              <a:t>non è qualificato come ristrutturazione «pesante» </a:t>
            </a:r>
            <a:r>
              <a:rPr lang="it-IT" dirty="0"/>
              <a:t>dal punto di vista urbanistico (art. 3, comma 1, lett. d).</a:t>
            </a:r>
          </a:p>
          <a:p>
            <a:r>
              <a:rPr lang="it-IT" i="1" dirty="0"/>
              <a:t>Viene meno il riferimento al titolo edilizio per individuare gli interventi soggetti al d.lgs. n. 122</a:t>
            </a:r>
            <a:endParaRPr lang="en-US" i="1" dirty="0"/>
          </a:p>
        </p:txBody>
      </p:sp>
    </p:spTree>
    <p:extLst>
      <p:ext uri="{BB962C8B-B14F-4D97-AF65-F5344CB8AC3E}">
        <p14:creationId xmlns:p14="http://schemas.microsoft.com/office/powerpoint/2010/main" val="28258184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5347FD-EAA8-4C10-B03A-32409ACBDF95}"/>
              </a:ext>
            </a:extLst>
          </p:cNvPr>
          <p:cNvSpPr>
            <a:spLocks noGrp="1"/>
          </p:cNvSpPr>
          <p:nvPr>
            <p:ph type="title"/>
          </p:nvPr>
        </p:nvSpPr>
        <p:spPr/>
        <p:txBody>
          <a:bodyPr/>
          <a:lstStyle/>
          <a:p>
            <a:pPr algn="ctr"/>
            <a:r>
              <a:rPr lang="it-IT" dirty="0"/>
              <a:t>La ristrutturazione e la polizza assicurativa</a:t>
            </a:r>
            <a:endParaRPr lang="en-US" dirty="0"/>
          </a:p>
        </p:txBody>
      </p:sp>
      <p:sp>
        <p:nvSpPr>
          <p:cNvPr id="3" name="Segnaposto contenuto 2">
            <a:extLst>
              <a:ext uri="{FF2B5EF4-FFF2-40B4-BE49-F238E27FC236}">
                <a16:creationId xmlns:a16="http://schemas.microsoft.com/office/drawing/2014/main" id="{1905EA85-48A5-48C2-8787-ADB5E1A681F9}"/>
              </a:ext>
            </a:extLst>
          </p:cNvPr>
          <p:cNvSpPr>
            <a:spLocks noGrp="1"/>
          </p:cNvSpPr>
          <p:nvPr>
            <p:ph idx="1"/>
          </p:nvPr>
        </p:nvSpPr>
        <p:spPr/>
        <p:txBody>
          <a:bodyPr>
            <a:normAutofit fontScale="92500" lnSpcReduction="10000"/>
          </a:bodyPr>
          <a:lstStyle/>
          <a:p>
            <a:r>
              <a:rPr lang="it-IT" b="1" dirty="0">
                <a:solidFill>
                  <a:srgbClr val="0070C0"/>
                </a:solidFill>
              </a:rPr>
              <a:t>Con la riforma del 2019, la fideiussione è intimamente legata alla polizza assicurativa</a:t>
            </a:r>
          </a:p>
          <a:p>
            <a:r>
              <a:rPr lang="it-IT" dirty="0"/>
              <a:t>Non può essere richiesta la fideiussione nelle ipotesi in cui non può essere rilasciata la polizza assicurativa</a:t>
            </a:r>
          </a:p>
          <a:p>
            <a:r>
              <a:rPr lang="it-IT" dirty="0"/>
              <a:t>Le compagnie di assicurazione sono disponibili a rilasciare la polizza assicurativa solo ove siano messe in condizione di verificare fin dall’inizio le modalità di svolgimento dei lavori strutturali </a:t>
            </a:r>
          </a:p>
          <a:p>
            <a:r>
              <a:rPr lang="it-IT" dirty="0"/>
              <a:t>Nella prassi, il rilascio della polizza assicurativa è condizionato alla stipula, sin dalla predisposizione iniziale del cantiere, della c.d. polizza CAR «</a:t>
            </a:r>
            <a:r>
              <a:rPr lang="it-IT" dirty="0" err="1"/>
              <a:t>Contractor’s</a:t>
            </a:r>
            <a:r>
              <a:rPr lang="it-IT" dirty="0"/>
              <a:t> </a:t>
            </a:r>
            <a:r>
              <a:rPr lang="it-IT" dirty="0" err="1"/>
              <a:t>All</a:t>
            </a:r>
            <a:r>
              <a:rPr lang="it-IT" dirty="0"/>
              <a:t> Risks»</a:t>
            </a:r>
          </a:p>
          <a:p>
            <a:r>
              <a:rPr lang="it-IT" dirty="0"/>
              <a:t>Deve trattarsi, quindi, di lavori che incidono sulla struttura dell’edificio</a:t>
            </a:r>
            <a:endParaRPr lang="en-US" dirty="0"/>
          </a:p>
        </p:txBody>
      </p:sp>
    </p:spTree>
    <p:extLst>
      <p:ext uri="{BB962C8B-B14F-4D97-AF65-F5344CB8AC3E}">
        <p14:creationId xmlns:p14="http://schemas.microsoft.com/office/powerpoint/2010/main" val="17837558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264010-A02F-4465-9F44-8874DD3E6C45}"/>
              </a:ext>
            </a:extLst>
          </p:cNvPr>
          <p:cNvSpPr>
            <a:spLocks noGrp="1"/>
          </p:cNvSpPr>
          <p:nvPr>
            <p:ph type="title"/>
          </p:nvPr>
        </p:nvSpPr>
        <p:spPr/>
        <p:txBody>
          <a:bodyPr/>
          <a:lstStyle/>
          <a:p>
            <a:pPr algn="ctr"/>
            <a:r>
              <a:rPr lang="it-IT" dirty="0"/>
              <a:t>Il perimetro applicativo</a:t>
            </a:r>
            <a:endParaRPr lang="en-US" dirty="0"/>
          </a:p>
        </p:txBody>
      </p:sp>
      <p:sp>
        <p:nvSpPr>
          <p:cNvPr id="3" name="Segnaposto contenuto 2">
            <a:extLst>
              <a:ext uri="{FF2B5EF4-FFF2-40B4-BE49-F238E27FC236}">
                <a16:creationId xmlns:a16="http://schemas.microsoft.com/office/drawing/2014/main" id="{79B584A6-A618-40CF-A25A-7069BD443EFD}"/>
              </a:ext>
            </a:extLst>
          </p:cNvPr>
          <p:cNvSpPr>
            <a:spLocks noGrp="1"/>
          </p:cNvSpPr>
          <p:nvPr>
            <p:ph idx="1"/>
          </p:nvPr>
        </p:nvSpPr>
        <p:spPr/>
        <p:txBody>
          <a:bodyPr/>
          <a:lstStyle/>
          <a:p>
            <a:r>
              <a:rPr lang="it-IT" dirty="0"/>
              <a:t>Si ritiene che rientrino nel perimetro applicativo del decreto 122/2005 le fattispecie di «ristrutturazione ricostruttiva» che comprende interventi di demolizione e ricostruzione  di edifici esistenti </a:t>
            </a:r>
          </a:p>
          <a:p>
            <a:r>
              <a:rPr lang="it-IT" dirty="0"/>
              <a:t>Per individuare l’intervento che ricade nel perimetro della norma, più che al titolo edilizio, è necessario guardare al tipo di intervento che deve comportare la realizzazione di un edificio in tutto o in parte diverso da quello esistente al momento della sottoscrizione del preliminare oppure un ampliamento con opere strutturali </a:t>
            </a:r>
            <a:endParaRPr lang="en-US" dirty="0"/>
          </a:p>
        </p:txBody>
      </p:sp>
    </p:spTree>
    <p:extLst>
      <p:ext uri="{BB962C8B-B14F-4D97-AF65-F5344CB8AC3E}">
        <p14:creationId xmlns:p14="http://schemas.microsoft.com/office/powerpoint/2010/main" val="34975669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B09A5D2-4891-43C8-B182-467140A7E0EC}"/>
              </a:ext>
            </a:extLst>
          </p:cNvPr>
          <p:cNvSpPr>
            <a:spLocks noGrp="1"/>
          </p:cNvSpPr>
          <p:nvPr>
            <p:ph idx="4294967295"/>
          </p:nvPr>
        </p:nvSpPr>
        <p:spPr>
          <a:xfrm>
            <a:off x="0" y="731520"/>
            <a:ext cx="10515600" cy="5445443"/>
          </a:xfrm>
        </p:spPr>
        <p:txBody>
          <a:bodyPr/>
          <a:lstStyle/>
          <a:p>
            <a:pPr marL="0" indent="0">
              <a:buNone/>
            </a:pPr>
            <a:r>
              <a:rPr lang="it-IT" dirty="0"/>
              <a:t>Secondo la </a:t>
            </a:r>
            <a:r>
              <a:rPr lang="it-IT" b="1" dirty="0">
                <a:solidFill>
                  <a:srgbClr val="0070C0"/>
                </a:solidFill>
              </a:rPr>
              <a:t>guida ANCE (Associazione Nazionale Costruttori Edili), </a:t>
            </a:r>
            <a:r>
              <a:rPr lang="it-IT" b="1" dirty="0"/>
              <a:t>Compravendita immobili in costruzione, giugno 2021, </a:t>
            </a:r>
            <a:r>
              <a:rPr lang="it-IT" dirty="0"/>
              <a:t>«</a:t>
            </a:r>
            <a:r>
              <a:rPr lang="it-IT" i="1" dirty="0"/>
              <a:t>è lecito riconoscere l’applicabilità della disciplina ai soli interventi di demolizione e successiva ricostruzione come definiti dall’art. 3, comma 1, lett. d) del TU Edilizia e più in generale quando l’immobile dedotto in contratto non esiste ancora almeno nella consistenza convenuta tra le parti. Ovviamente va evidenziato che non è, in ogni caso, il titolo abilitativo che legittima l’intervento l’elemento utile a valutare l’applicabilità o meno delle garanzie previste</a:t>
            </a:r>
            <a:r>
              <a:rPr lang="it-IT" dirty="0"/>
              <a:t>».</a:t>
            </a:r>
            <a:endParaRPr lang="en-US" dirty="0"/>
          </a:p>
        </p:txBody>
      </p:sp>
    </p:spTree>
    <p:extLst>
      <p:ext uri="{BB962C8B-B14F-4D97-AF65-F5344CB8AC3E}">
        <p14:creationId xmlns:p14="http://schemas.microsoft.com/office/powerpoint/2010/main" val="23011277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824832-A471-413E-8DFA-E93F3CDDF0F7}"/>
              </a:ext>
            </a:extLst>
          </p:cNvPr>
          <p:cNvSpPr>
            <a:spLocks noGrp="1"/>
          </p:cNvSpPr>
          <p:nvPr>
            <p:ph type="title"/>
          </p:nvPr>
        </p:nvSpPr>
        <p:spPr/>
        <p:txBody>
          <a:bodyPr/>
          <a:lstStyle/>
          <a:p>
            <a:pPr algn="ctr"/>
            <a:r>
              <a:rPr lang="it-IT" dirty="0"/>
              <a:t>Il rapporto tra il contratto preliminare (nullo) ed il contratto definitivo</a:t>
            </a:r>
            <a:endParaRPr lang="en-US" dirty="0"/>
          </a:p>
        </p:txBody>
      </p:sp>
      <p:sp>
        <p:nvSpPr>
          <p:cNvPr id="3" name="Segnaposto contenuto 2">
            <a:extLst>
              <a:ext uri="{FF2B5EF4-FFF2-40B4-BE49-F238E27FC236}">
                <a16:creationId xmlns:a16="http://schemas.microsoft.com/office/drawing/2014/main" id="{52CCB558-778B-4F1E-9C76-5750EFB10E04}"/>
              </a:ext>
            </a:extLst>
          </p:cNvPr>
          <p:cNvSpPr>
            <a:spLocks noGrp="1"/>
          </p:cNvSpPr>
          <p:nvPr>
            <p:ph idx="1"/>
          </p:nvPr>
        </p:nvSpPr>
        <p:spPr/>
        <p:txBody>
          <a:bodyPr/>
          <a:lstStyle/>
          <a:p>
            <a:pPr algn="just"/>
            <a:r>
              <a:rPr lang="it-IT" dirty="0"/>
              <a:t>È possibile che le parti abbiano concluso un contratto preliminare di vendita di immobile da costruire senza rispettare le prescrizioni del d.lgs. n. 122, ad esempio senza la consegna al promissario acquirente di idonea polizza fideiussoria, a garanzia della caparra e/o degli acconti prezzo pagati o da pagarsi al promittente venditore.</a:t>
            </a:r>
          </a:p>
          <a:p>
            <a:pPr algn="just"/>
            <a:r>
              <a:rPr lang="it-IT" dirty="0"/>
              <a:t>La mancata emissione e consegna della polizza fideiussoria determina la «</a:t>
            </a:r>
            <a:r>
              <a:rPr lang="it-IT" b="1" dirty="0"/>
              <a:t>nullità del contratto che può essere fatta valere unicamente dall’acquirente</a:t>
            </a:r>
            <a:r>
              <a:rPr lang="it-IT" dirty="0"/>
              <a:t>» (art. 2, comma 1).</a:t>
            </a:r>
          </a:p>
          <a:p>
            <a:pPr algn="just"/>
            <a:r>
              <a:rPr lang="it-IT" b="1" dirty="0">
                <a:solidFill>
                  <a:srgbClr val="FF0000"/>
                </a:solidFill>
              </a:rPr>
              <a:t>La nullità del contratto preliminare influisce sul contratto definitivo?</a:t>
            </a:r>
            <a:endParaRPr lang="en-US" b="1" dirty="0">
              <a:solidFill>
                <a:srgbClr val="FF0000"/>
              </a:solidFill>
            </a:endParaRPr>
          </a:p>
        </p:txBody>
      </p:sp>
    </p:spTree>
    <p:extLst>
      <p:ext uri="{BB962C8B-B14F-4D97-AF65-F5344CB8AC3E}">
        <p14:creationId xmlns:p14="http://schemas.microsoft.com/office/powerpoint/2010/main" val="8688627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69996BF1-9160-4E08-A93F-F345A61ABB02}"/>
              </a:ext>
            </a:extLst>
          </p:cNvPr>
          <p:cNvSpPr>
            <a:spLocks noGrp="1"/>
          </p:cNvSpPr>
          <p:nvPr>
            <p:ph type="title"/>
          </p:nvPr>
        </p:nvSpPr>
        <p:spPr/>
        <p:txBody>
          <a:bodyPr/>
          <a:lstStyle/>
          <a:p>
            <a:pPr algn="ctr"/>
            <a:r>
              <a:rPr lang="it-IT" dirty="0"/>
              <a:t>Aspetti da valutare</a:t>
            </a:r>
            <a:endParaRPr lang="en-US" dirty="0"/>
          </a:p>
        </p:txBody>
      </p:sp>
      <p:sp>
        <p:nvSpPr>
          <p:cNvPr id="5" name="Segnaposto contenuto 4">
            <a:extLst>
              <a:ext uri="{FF2B5EF4-FFF2-40B4-BE49-F238E27FC236}">
                <a16:creationId xmlns:a16="http://schemas.microsoft.com/office/drawing/2014/main" id="{00765898-693D-462A-B5C5-2BBC477222D6}"/>
              </a:ext>
            </a:extLst>
          </p:cNvPr>
          <p:cNvSpPr>
            <a:spLocks noGrp="1"/>
          </p:cNvSpPr>
          <p:nvPr>
            <p:ph idx="1"/>
          </p:nvPr>
        </p:nvSpPr>
        <p:spPr/>
        <p:txBody>
          <a:bodyPr/>
          <a:lstStyle/>
          <a:p>
            <a:pPr>
              <a:buFont typeface="Wingdings" panose="05000000000000000000" pitchFamily="2" charset="2"/>
              <a:buChar char="ü"/>
            </a:pPr>
            <a:r>
              <a:rPr lang="it-IT" dirty="0"/>
              <a:t>La nullità relativa</a:t>
            </a:r>
          </a:p>
          <a:p>
            <a:pPr>
              <a:buFont typeface="Wingdings" panose="05000000000000000000" pitchFamily="2" charset="2"/>
              <a:buChar char="ü"/>
            </a:pPr>
            <a:r>
              <a:rPr lang="it-IT" dirty="0"/>
              <a:t>La tutela del consumatore</a:t>
            </a:r>
          </a:p>
          <a:p>
            <a:pPr>
              <a:buFont typeface="Wingdings" panose="05000000000000000000" pitchFamily="2" charset="2"/>
              <a:buChar char="ü"/>
            </a:pPr>
            <a:r>
              <a:rPr lang="it-IT" dirty="0"/>
              <a:t>Il rapporto tra contratto preliminare e contratto definitivo</a:t>
            </a:r>
          </a:p>
          <a:p>
            <a:pPr>
              <a:buFont typeface="Wingdings" panose="05000000000000000000" pitchFamily="2" charset="2"/>
              <a:buChar char="ü"/>
            </a:pPr>
            <a:r>
              <a:rPr lang="it-IT" dirty="0"/>
              <a:t>La convalida tacita del contratto</a:t>
            </a:r>
          </a:p>
          <a:p>
            <a:pPr>
              <a:buFont typeface="Wingdings" panose="05000000000000000000" pitchFamily="2" charset="2"/>
              <a:buChar char="ü"/>
            </a:pPr>
            <a:r>
              <a:rPr lang="it-IT" dirty="0"/>
              <a:t>L’interesse ad agire</a:t>
            </a:r>
          </a:p>
          <a:p>
            <a:pPr>
              <a:buFont typeface="Wingdings" panose="05000000000000000000" pitchFamily="2" charset="2"/>
              <a:buChar char="ü"/>
            </a:pPr>
            <a:endParaRPr lang="en-US" dirty="0"/>
          </a:p>
        </p:txBody>
      </p:sp>
    </p:spTree>
    <p:extLst>
      <p:ext uri="{BB962C8B-B14F-4D97-AF65-F5344CB8AC3E}">
        <p14:creationId xmlns:p14="http://schemas.microsoft.com/office/powerpoint/2010/main" val="1499379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1EF3CC-6579-4AEE-8AAD-34DB84B2CC41}"/>
              </a:ext>
            </a:extLst>
          </p:cNvPr>
          <p:cNvSpPr>
            <a:spLocks noGrp="1"/>
          </p:cNvSpPr>
          <p:nvPr>
            <p:ph type="title"/>
          </p:nvPr>
        </p:nvSpPr>
        <p:spPr/>
        <p:txBody>
          <a:bodyPr>
            <a:normAutofit/>
          </a:bodyPr>
          <a:lstStyle/>
          <a:p>
            <a:pPr algn="ctr"/>
            <a:r>
              <a:rPr lang="it-IT" dirty="0"/>
              <a:t>Fideiussione</a:t>
            </a:r>
            <a:br>
              <a:rPr lang="it-IT" dirty="0"/>
            </a:br>
            <a:r>
              <a:rPr lang="it-IT" sz="2200" dirty="0"/>
              <a:t>art. 3, comma 7 sostituito dall’art. 385, comma 1, lett. c), d.lgs. n. 14/2019 </a:t>
            </a:r>
            <a:br>
              <a:rPr lang="it-IT" sz="2200" dirty="0"/>
            </a:br>
            <a:r>
              <a:rPr lang="it-IT" sz="2200" dirty="0"/>
              <a:t>a decorrere dal 16 marzo 2019 </a:t>
            </a:r>
            <a:endParaRPr lang="en-US" sz="2200" dirty="0"/>
          </a:p>
        </p:txBody>
      </p:sp>
      <p:sp>
        <p:nvSpPr>
          <p:cNvPr id="3" name="Segnaposto contenuto 2">
            <a:extLst>
              <a:ext uri="{FF2B5EF4-FFF2-40B4-BE49-F238E27FC236}">
                <a16:creationId xmlns:a16="http://schemas.microsoft.com/office/drawing/2014/main" id="{3747B4EA-E40F-45FA-A41D-A2B087567972}"/>
              </a:ext>
            </a:extLst>
          </p:cNvPr>
          <p:cNvSpPr>
            <a:spLocks noGrp="1"/>
          </p:cNvSpPr>
          <p:nvPr>
            <p:ph idx="1"/>
          </p:nvPr>
        </p:nvSpPr>
        <p:spPr/>
        <p:txBody>
          <a:bodyPr/>
          <a:lstStyle/>
          <a:p>
            <a:r>
              <a:rPr lang="it-IT" dirty="0"/>
              <a:t>L’efficacia della fideiussione </a:t>
            </a:r>
            <a:r>
              <a:rPr lang="it-IT" sz="3600" b="1" dirty="0">
                <a:solidFill>
                  <a:srgbClr val="0070C0"/>
                </a:solidFill>
              </a:rPr>
              <a:t>cessa</a:t>
            </a:r>
            <a:r>
              <a:rPr lang="it-IT" sz="3600" dirty="0"/>
              <a:t> </a:t>
            </a:r>
            <a:r>
              <a:rPr lang="it-IT" dirty="0"/>
              <a:t>nel momento in cui il fideiussore riceve dal costruttore o da un altro dei contraenti copia dell’atto di trasferimento della proprietà o di altro diritto reale di godimento il quale contenga la </a:t>
            </a:r>
            <a:r>
              <a:rPr lang="it-IT" sz="3600" b="1" dirty="0">
                <a:solidFill>
                  <a:srgbClr val="7030A0"/>
                </a:solidFill>
              </a:rPr>
              <a:t>menzione</a:t>
            </a:r>
            <a:r>
              <a:rPr lang="it-IT" sz="3600" dirty="0"/>
              <a:t> </a:t>
            </a:r>
            <a:r>
              <a:rPr lang="en-US" b="1" dirty="0" err="1">
                <a:solidFill>
                  <a:srgbClr val="00B050"/>
                </a:solidFill>
              </a:rPr>
              <a:t>degli</a:t>
            </a:r>
            <a:r>
              <a:rPr lang="en-US" b="1" dirty="0">
                <a:solidFill>
                  <a:srgbClr val="00B050"/>
                </a:solidFill>
              </a:rPr>
              <a:t> </a:t>
            </a:r>
            <a:r>
              <a:rPr lang="en-US" b="1" dirty="0" err="1">
                <a:solidFill>
                  <a:srgbClr val="00B050"/>
                </a:solidFill>
              </a:rPr>
              <a:t>estremi</a:t>
            </a:r>
            <a:r>
              <a:rPr lang="en-US" b="1" dirty="0">
                <a:solidFill>
                  <a:srgbClr val="00B050"/>
                </a:solidFill>
              </a:rPr>
              <a:t> </a:t>
            </a:r>
            <a:r>
              <a:rPr lang="en-US" b="1" dirty="0" err="1">
                <a:solidFill>
                  <a:srgbClr val="00B050"/>
                </a:solidFill>
              </a:rPr>
              <a:t>identificativi</a:t>
            </a:r>
            <a:r>
              <a:rPr lang="en-US" b="1" dirty="0">
                <a:solidFill>
                  <a:srgbClr val="00B050"/>
                </a:solidFill>
              </a:rPr>
              <a:t> </a:t>
            </a:r>
            <a:r>
              <a:rPr lang="en-US" b="1" dirty="0" err="1">
                <a:solidFill>
                  <a:srgbClr val="00B050"/>
                </a:solidFill>
              </a:rPr>
              <a:t>della</a:t>
            </a:r>
            <a:r>
              <a:rPr lang="en-US" b="1" dirty="0">
                <a:solidFill>
                  <a:srgbClr val="00B050"/>
                </a:solidFill>
              </a:rPr>
              <a:t> </a:t>
            </a:r>
            <a:r>
              <a:rPr lang="en-US" b="1" dirty="0" err="1">
                <a:solidFill>
                  <a:srgbClr val="00B050"/>
                </a:solidFill>
              </a:rPr>
              <a:t>polizza</a:t>
            </a:r>
            <a:r>
              <a:rPr lang="en-US" b="1" dirty="0">
                <a:solidFill>
                  <a:srgbClr val="00B050"/>
                </a:solidFill>
              </a:rPr>
              <a:t> </a:t>
            </a:r>
            <a:r>
              <a:rPr lang="en-US" b="1" dirty="0" err="1">
                <a:solidFill>
                  <a:srgbClr val="00B050"/>
                </a:solidFill>
              </a:rPr>
              <a:t>assicurativa</a:t>
            </a:r>
            <a:r>
              <a:rPr lang="en-US" b="1" dirty="0">
                <a:solidFill>
                  <a:srgbClr val="00B050"/>
                </a:solidFill>
              </a:rPr>
              <a:t> </a:t>
            </a:r>
            <a:r>
              <a:rPr lang="en-US" dirty="0"/>
              <a:t>e </a:t>
            </a:r>
            <a:r>
              <a:rPr lang="en-US" b="1" dirty="0" err="1">
                <a:solidFill>
                  <a:srgbClr val="FFC000"/>
                </a:solidFill>
              </a:rPr>
              <a:t>della</a:t>
            </a:r>
            <a:r>
              <a:rPr lang="en-US" b="1" dirty="0">
                <a:solidFill>
                  <a:srgbClr val="FFC000"/>
                </a:solidFill>
              </a:rPr>
              <a:t> </a:t>
            </a:r>
            <a:r>
              <a:rPr lang="en-US" b="1" dirty="0" err="1">
                <a:solidFill>
                  <a:srgbClr val="FFC000"/>
                </a:solidFill>
              </a:rPr>
              <a:t>sua</a:t>
            </a:r>
            <a:r>
              <a:rPr lang="en-US" b="1" dirty="0">
                <a:solidFill>
                  <a:srgbClr val="FFC000"/>
                </a:solidFill>
              </a:rPr>
              <a:t> </a:t>
            </a:r>
            <a:r>
              <a:rPr lang="en-US" b="1" dirty="0" err="1">
                <a:solidFill>
                  <a:srgbClr val="FFC000"/>
                </a:solidFill>
              </a:rPr>
              <a:t>conformità</a:t>
            </a:r>
            <a:r>
              <a:rPr lang="en-US" b="1" dirty="0">
                <a:solidFill>
                  <a:srgbClr val="FFC000"/>
                </a:solidFill>
              </a:rPr>
              <a:t> al </a:t>
            </a:r>
            <a:r>
              <a:rPr lang="en-US" b="1" dirty="0" err="1">
                <a:solidFill>
                  <a:srgbClr val="FFC000"/>
                </a:solidFill>
              </a:rPr>
              <a:t>decreto</a:t>
            </a:r>
            <a:r>
              <a:rPr lang="en-US" b="1" dirty="0">
                <a:solidFill>
                  <a:srgbClr val="FFC000"/>
                </a:solidFill>
              </a:rPr>
              <a:t> </a:t>
            </a:r>
            <a:r>
              <a:rPr lang="en-US" b="1" dirty="0" err="1">
                <a:solidFill>
                  <a:srgbClr val="FFC000"/>
                </a:solidFill>
              </a:rPr>
              <a:t>ministeriale</a:t>
            </a:r>
            <a:r>
              <a:rPr lang="en-US" b="1" dirty="0">
                <a:solidFill>
                  <a:srgbClr val="FFC000"/>
                </a:solidFill>
              </a:rPr>
              <a:t> </a:t>
            </a:r>
            <a:r>
              <a:rPr lang="en-US" b="1" dirty="0" err="1">
                <a:solidFill>
                  <a:srgbClr val="FFC000"/>
                </a:solidFill>
              </a:rPr>
              <a:t>previsto</a:t>
            </a:r>
            <a:r>
              <a:rPr lang="en-US" b="1" dirty="0">
                <a:solidFill>
                  <a:srgbClr val="FFC000"/>
                </a:solidFill>
              </a:rPr>
              <a:t> dal comma 1-bis</a:t>
            </a:r>
          </a:p>
          <a:p>
            <a:r>
              <a:rPr lang="en-US" sz="2000" b="1" dirty="0"/>
              <a:t>Con </a:t>
            </a:r>
            <a:r>
              <a:rPr lang="en-US" sz="2000" b="1" dirty="0" err="1"/>
              <a:t>decreto</a:t>
            </a:r>
            <a:r>
              <a:rPr lang="en-US" sz="2000" b="1" dirty="0"/>
              <a:t> del </a:t>
            </a:r>
            <a:r>
              <a:rPr lang="en-US" sz="2000" b="1" dirty="0" err="1"/>
              <a:t>Ministero</a:t>
            </a:r>
            <a:r>
              <a:rPr lang="en-US" sz="2000" b="1" dirty="0"/>
              <a:t> </a:t>
            </a:r>
            <a:r>
              <a:rPr lang="en-US" sz="2000" b="1" dirty="0" err="1"/>
              <a:t>dello</a:t>
            </a:r>
            <a:r>
              <a:rPr lang="en-US" sz="2000" b="1" dirty="0"/>
              <a:t> </a:t>
            </a:r>
            <a:r>
              <a:rPr lang="en-US" sz="2000" b="1" dirty="0" err="1"/>
              <a:t>sviluppo</a:t>
            </a:r>
            <a:r>
              <a:rPr lang="en-US" sz="2000" b="1" dirty="0"/>
              <a:t> </a:t>
            </a:r>
            <a:r>
              <a:rPr lang="en-US" sz="2000" b="1" dirty="0" err="1"/>
              <a:t>economico</a:t>
            </a:r>
            <a:r>
              <a:rPr lang="en-US" sz="2000" b="1" dirty="0"/>
              <a:t>, di concerto con il </a:t>
            </a:r>
            <a:r>
              <a:rPr lang="en-US" sz="2000" b="1" dirty="0" err="1"/>
              <a:t>Ministro</a:t>
            </a:r>
            <a:r>
              <a:rPr lang="en-US" sz="2000" b="1" dirty="0"/>
              <a:t> </a:t>
            </a:r>
            <a:r>
              <a:rPr lang="en-US" sz="2000" b="1" dirty="0" err="1"/>
              <a:t>della</a:t>
            </a:r>
            <a:r>
              <a:rPr lang="en-US" sz="2000" b="1" dirty="0"/>
              <a:t> </a:t>
            </a:r>
            <a:r>
              <a:rPr lang="en-US" sz="2000" b="1" dirty="0" err="1"/>
              <a:t>giustizia</a:t>
            </a:r>
            <a:r>
              <a:rPr lang="en-US" sz="2000" b="1" dirty="0"/>
              <a:t> e con il </a:t>
            </a:r>
            <a:r>
              <a:rPr lang="en-US" sz="2000" b="1" dirty="0" err="1"/>
              <a:t>Ministro</a:t>
            </a:r>
            <a:r>
              <a:rPr lang="en-US" sz="2000" b="1" dirty="0"/>
              <a:t> </a:t>
            </a:r>
            <a:r>
              <a:rPr lang="en-US" sz="2000" b="1" dirty="0" err="1"/>
              <a:t>delle</a:t>
            </a:r>
            <a:r>
              <a:rPr lang="en-US" sz="2000" b="1" dirty="0"/>
              <a:t> </a:t>
            </a:r>
            <a:r>
              <a:rPr lang="en-US" sz="2000" b="1" dirty="0" err="1"/>
              <a:t>finanze</a:t>
            </a:r>
            <a:r>
              <a:rPr lang="en-US" sz="2000" b="1" dirty="0"/>
              <a:t>, </a:t>
            </a:r>
            <a:r>
              <a:rPr lang="en-US" sz="2000" b="1" dirty="0" err="1"/>
              <a:t>sono</a:t>
            </a:r>
            <a:r>
              <a:rPr lang="en-US" sz="2000" b="1" dirty="0"/>
              <a:t> </a:t>
            </a:r>
            <a:r>
              <a:rPr lang="en-US" sz="2000" b="1" dirty="0" err="1"/>
              <a:t>determinati</a:t>
            </a:r>
            <a:r>
              <a:rPr lang="en-US" sz="2000" b="1" dirty="0"/>
              <a:t> il </a:t>
            </a:r>
            <a:r>
              <a:rPr lang="en-US" sz="2000" b="1" dirty="0" err="1"/>
              <a:t>contenuto</a:t>
            </a:r>
            <a:r>
              <a:rPr lang="en-US" sz="2000" b="1" dirty="0"/>
              <a:t> e le </a:t>
            </a:r>
            <a:r>
              <a:rPr lang="en-US" sz="2000" b="1" dirty="0" err="1"/>
              <a:t>caratteristiche</a:t>
            </a:r>
            <a:r>
              <a:rPr lang="en-US" sz="2000" b="1" dirty="0"/>
              <a:t> </a:t>
            </a:r>
            <a:r>
              <a:rPr lang="en-US" sz="2000" b="1" dirty="0" err="1"/>
              <a:t>della</a:t>
            </a:r>
            <a:r>
              <a:rPr lang="en-US" sz="2000" b="1" dirty="0"/>
              <a:t> </a:t>
            </a:r>
            <a:r>
              <a:rPr lang="en-US" sz="2000" b="1" dirty="0" err="1"/>
              <a:t>polizza</a:t>
            </a:r>
            <a:r>
              <a:rPr lang="en-US" sz="2000" b="1" dirty="0"/>
              <a:t> di </a:t>
            </a:r>
            <a:r>
              <a:rPr lang="en-US" sz="2000" b="1" dirty="0" err="1"/>
              <a:t>assicurazione</a:t>
            </a:r>
            <a:r>
              <a:rPr lang="en-US" sz="2000" b="1" dirty="0"/>
              <a:t> e il </a:t>
            </a:r>
            <a:r>
              <a:rPr lang="en-US" sz="2000" b="1" dirty="0" err="1"/>
              <a:t>relativo</a:t>
            </a:r>
            <a:r>
              <a:rPr lang="en-US" sz="2000" b="1" dirty="0"/>
              <a:t> </a:t>
            </a:r>
            <a:r>
              <a:rPr lang="en-US" sz="2000" b="1" dirty="0" err="1"/>
              <a:t>modello</a:t>
            </a:r>
            <a:r>
              <a:rPr lang="en-US" sz="2000" b="1" dirty="0"/>
              <a:t> standard (art. 4, comma 1-bis)</a:t>
            </a:r>
          </a:p>
          <a:p>
            <a:r>
              <a:rPr lang="en-US" sz="2000" b="1" dirty="0">
                <a:solidFill>
                  <a:srgbClr val="FF0000"/>
                </a:solidFill>
              </a:rPr>
              <a:t>La </a:t>
            </a:r>
            <a:r>
              <a:rPr lang="en-US" sz="2000" b="1" dirty="0" err="1">
                <a:solidFill>
                  <a:srgbClr val="FF0000"/>
                </a:solidFill>
              </a:rPr>
              <a:t>fideiussione</a:t>
            </a:r>
            <a:r>
              <a:rPr lang="en-US" sz="2000" b="1" dirty="0">
                <a:solidFill>
                  <a:srgbClr val="FF0000"/>
                </a:solidFill>
              </a:rPr>
              <a:t> non ha una </a:t>
            </a:r>
            <a:r>
              <a:rPr lang="en-US" sz="2000" b="1" dirty="0" err="1">
                <a:solidFill>
                  <a:srgbClr val="FF0000"/>
                </a:solidFill>
              </a:rPr>
              <a:t>durata</a:t>
            </a:r>
            <a:r>
              <a:rPr lang="en-US" sz="2000" b="1" dirty="0">
                <a:solidFill>
                  <a:srgbClr val="FF0000"/>
                </a:solidFill>
              </a:rPr>
              <a:t> </a:t>
            </a:r>
            <a:r>
              <a:rPr lang="en-US" sz="2000" b="1" dirty="0" err="1">
                <a:solidFill>
                  <a:srgbClr val="FF0000"/>
                </a:solidFill>
              </a:rPr>
              <a:t>temporalmente</a:t>
            </a:r>
            <a:r>
              <a:rPr lang="en-US" sz="2000" b="1" dirty="0">
                <a:solidFill>
                  <a:srgbClr val="FF0000"/>
                </a:solidFill>
              </a:rPr>
              <a:t> </a:t>
            </a:r>
            <a:r>
              <a:rPr lang="en-US" sz="2000" b="1" dirty="0" err="1">
                <a:solidFill>
                  <a:srgbClr val="FF0000"/>
                </a:solidFill>
              </a:rPr>
              <a:t>predeterminata</a:t>
            </a:r>
            <a:endParaRPr lang="en-US" sz="2000" b="1" dirty="0">
              <a:solidFill>
                <a:srgbClr val="FF0000"/>
              </a:solidFill>
            </a:endParaRPr>
          </a:p>
        </p:txBody>
      </p:sp>
    </p:spTree>
    <p:extLst>
      <p:ext uri="{BB962C8B-B14F-4D97-AF65-F5344CB8AC3E}">
        <p14:creationId xmlns:p14="http://schemas.microsoft.com/office/powerpoint/2010/main" val="41169664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F5F645-16B0-48CA-AE38-6DB50199BBF2}"/>
              </a:ext>
            </a:extLst>
          </p:cNvPr>
          <p:cNvSpPr>
            <a:spLocks noGrp="1"/>
          </p:cNvSpPr>
          <p:nvPr>
            <p:ph type="title"/>
          </p:nvPr>
        </p:nvSpPr>
        <p:spPr/>
        <p:txBody>
          <a:bodyPr/>
          <a:lstStyle/>
          <a:p>
            <a:pPr algn="ctr"/>
            <a:r>
              <a:rPr lang="it-IT" dirty="0"/>
              <a:t>La nullità relativa</a:t>
            </a:r>
            <a:endParaRPr lang="en-US" dirty="0"/>
          </a:p>
        </p:txBody>
      </p:sp>
      <p:sp>
        <p:nvSpPr>
          <p:cNvPr id="3" name="Segnaposto contenuto 2">
            <a:extLst>
              <a:ext uri="{FF2B5EF4-FFF2-40B4-BE49-F238E27FC236}">
                <a16:creationId xmlns:a16="http://schemas.microsoft.com/office/drawing/2014/main" id="{F42F867A-7EAC-4E73-9ED0-19F4A80985AB}"/>
              </a:ext>
            </a:extLst>
          </p:cNvPr>
          <p:cNvSpPr>
            <a:spLocks noGrp="1"/>
          </p:cNvSpPr>
          <p:nvPr>
            <p:ph idx="1"/>
          </p:nvPr>
        </p:nvSpPr>
        <p:spPr/>
        <p:txBody>
          <a:bodyPr>
            <a:normAutofit fontScale="92500" lnSpcReduction="10000"/>
          </a:bodyPr>
          <a:lstStyle/>
          <a:p>
            <a:r>
              <a:rPr lang="it-IT" dirty="0"/>
              <a:t>Le nullità disposte dal d.lgs. n. 122 sono nullità «</a:t>
            </a:r>
            <a:r>
              <a:rPr lang="it-IT" b="1" dirty="0"/>
              <a:t>che possono essere fatte valere solo dall’acquirente</a:t>
            </a:r>
            <a:r>
              <a:rPr lang="it-IT" dirty="0"/>
              <a:t>»</a:t>
            </a:r>
          </a:p>
          <a:p>
            <a:r>
              <a:rPr lang="it-IT" dirty="0"/>
              <a:t>Sono </a:t>
            </a:r>
            <a:r>
              <a:rPr lang="it-IT" b="1" dirty="0">
                <a:solidFill>
                  <a:srgbClr val="FF0000"/>
                </a:solidFill>
              </a:rPr>
              <a:t>nullità relative </a:t>
            </a:r>
            <a:r>
              <a:rPr lang="it-IT" dirty="0"/>
              <a:t>poste</a:t>
            </a:r>
            <a:r>
              <a:rPr lang="it-IT" b="1" dirty="0">
                <a:solidFill>
                  <a:srgbClr val="FF0000"/>
                </a:solidFill>
              </a:rPr>
              <a:t> </a:t>
            </a:r>
            <a:r>
              <a:rPr lang="it-IT" b="1" dirty="0">
                <a:solidFill>
                  <a:srgbClr val="00B050"/>
                </a:solidFill>
              </a:rPr>
              <a:t>a tutela del consumatore. </a:t>
            </a:r>
            <a:r>
              <a:rPr lang="it-IT" dirty="0"/>
              <a:t>La disciplina della nullità relativa è più affine all’</a:t>
            </a:r>
            <a:r>
              <a:rPr lang="it-IT" b="1" dirty="0">
                <a:solidFill>
                  <a:srgbClr val="0070C0"/>
                </a:solidFill>
              </a:rPr>
              <a:t>annullabilità</a:t>
            </a:r>
            <a:r>
              <a:rPr lang="it-IT" b="1" dirty="0"/>
              <a:t> </a:t>
            </a:r>
            <a:r>
              <a:rPr lang="it-IT" dirty="0"/>
              <a:t>piuttosto che alla nullità assoluta</a:t>
            </a:r>
          </a:p>
          <a:p>
            <a:r>
              <a:rPr lang="it-IT" dirty="0"/>
              <a:t>Il consumatore si trova in una posizione di soggezione rispetto all’imprenditore che non gli consente una trattativa ‘in parità di condizioni’</a:t>
            </a:r>
          </a:p>
          <a:p>
            <a:r>
              <a:rPr lang="it-IT" b="1" i="1" dirty="0"/>
              <a:t>Ratio:</a:t>
            </a:r>
            <a:r>
              <a:rPr lang="it-IT" dirty="0"/>
              <a:t> la nullità di protezione consente al consumatore, anche in caso di violazione di legge dell’imprenditore, di </a:t>
            </a:r>
            <a:r>
              <a:rPr lang="it-IT" b="1" dirty="0">
                <a:solidFill>
                  <a:srgbClr val="7030A0"/>
                </a:solidFill>
              </a:rPr>
              <a:t>non essere costretto a rinunciare all’operazione </a:t>
            </a:r>
            <a:r>
              <a:rPr lang="it-IT" dirty="0"/>
              <a:t>ma di valutare - successivamente alla conclusione del preliminare e prima della stipula del contratto definitivo - se </a:t>
            </a:r>
            <a:r>
              <a:rPr lang="it-IT" b="1" dirty="0">
                <a:solidFill>
                  <a:srgbClr val="FF0000"/>
                </a:solidFill>
              </a:rPr>
              <a:t>fare valere la nullità del preliminare</a:t>
            </a:r>
            <a:endParaRPr lang="en-US" b="1" dirty="0">
              <a:solidFill>
                <a:srgbClr val="FF0000"/>
              </a:solidFill>
            </a:endParaRPr>
          </a:p>
        </p:txBody>
      </p:sp>
    </p:spTree>
    <p:extLst>
      <p:ext uri="{BB962C8B-B14F-4D97-AF65-F5344CB8AC3E}">
        <p14:creationId xmlns:p14="http://schemas.microsoft.com/office/powerpoint/2010/main" val="23210536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AC873C-F70C-4A50-ABD8-A340D9566A6B}"/>
              </a:ext>
            </a:extLst>
          </p:cNvPr>
          <p:cNvSpPr>
            <a:spLocks noGrp="1"/>
          </p:cNvSpPr>
          <p:nvPr>
            <p:ph type="title"/>
          </p:nvPr>
        </p:nvSpPr>
        <p:spPr/>
        <p:txBody>
          <a:bodyPr/>
          <a:lstStyle/>
          <a:p>
            <a:pPr algn="ctr"/>
            <a:r>
              <a:rPr lang="it-IT" dirty="0"/>
              <a:t>La tutela del consumatore</a:t>
            </a:r>
            <a:endParaRPr lang="en-US" dirty="0"/>
          </a:p>
        </p:txBody>
      </p:sp>
      <p:sp>
        <p:nvSpPr>
          <p:cNvPr id="3" name="Segnaposto contenuto 2">
            <a:extLst>
              <a:ext uri="{FF2B5EF4-FFF2-40B4-BE49-F238E27FC236}">
                <a16:creationId xmlns:a16="http://schemas.microsoft.com/office/drawing/2014/main" id="{7EBE7F7E-B56F-49A1-A96F-42CDDC41315E}"/>
              </a:ext>
            </a:extLst>
          </p:cNvPr>
          <p:cNvSpPr>
            <a:spLocks noGrp="1"/>
          </p:cNvSpPr>
          <p:nvPr>
            <p:ph idx="1"/>
          </p:nvPr>
        </p:nvSpPr>
        <p:spPr/>
        <p:txBody>
          <a:bodyPr>
            <a:normAutofit/>
          </a:bodyPr>
          <a:lstStyle/>
          <a:p>
            <a:r>
              <a:rPr lang="it-IT" dirty="0"/>
              <a:t>Estendere </a:t>
            </a:r>
            <a:r>
              <a:rPr lang="it-IT" b="1" dirty="0">
                <a:solidFill>
                  <a:srgbClr val="FF0000"/>
                </a:solidFill>
              </a:rPr>
              <a:t>automaticamente</a:t>
            </a:r>
            <a:r>
              <a:rPr lang="it-IT" dirty="0"/>
              <a:t> la nullità del preliminare di immobile da costruire al contratto definitivo - che trasferisce la proprietà dell’</a:t>
            </a:r>
            <a:r>
              <a:rPr lang="it-IT" b="1" dirty="0"/>
              <a:t>immobile ultimato</a:t>
            </a:r>
            <a:r>
              <a:rPr lang="it-IT" dirty="0"/>
              <a:t> - comporterebbe </a:t>
            </a:r>
            <a:r>
              <a:rPr lang="it-IT" b="1" dirty="0">
                <a:solidFill>
                  <a:srgbClr val="7030A0"/>
                </a:solidFill>
              </a:rPr>
              <a:t>un danno per il consumatore </a:t>
            </a:r>
            <a:r>
              <a:rPr lang="it-IT" dirty="0"/>
              <a:t>nel momento in cui, nonostante le irregolarità della trattativa, riesce a </a:t>
            </a:r>
            <a:r>
              <a:rPr lang="it-IT" b="1" dirty="0"/>
              <a:t>conseguire il bene della vita a cui aspira</a:t>
            </a:r>
          </a:p>
          <a:p>
            <a:r>
              <a:rPr lang="it-IT" dirty="0"/>
              <a:t>Sarebbe in contrasto con la </a:t>
            </a:r>
            <a:r>
              <a:rPr lang="it-IT" i="1" dirty="0"/>
              <a:t>ratio</a:t>
            </a:r>
            <a:r>
              <a:rPr lang="it-IT" dirty="0"/>
              <a:t> che ispira la normativa di tutela del consumatore.</a:t>
            </a:r>
          </a:p>
        </p:txBody>
      </p:sp>
    </p:spTree>
    <p:extLst>
      <p:ext uri="{BB962C8B-B14F-4D97-AF65-F5344CB8AC3E}">
        <p14:creationId xmlns:p14="http://schemas.microsoft.com/office/powerpoint/2010/main" val="1719249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617885-1C31-4C27-B04D-61FA3D1F7603}"/>
              </a:ext>
            </a:extLst>
          </p:cNvPr>
          <p:cNvSpPr>
            <a:spLocks noGrp="1"/>
          </p:cNvSpPr>
          <p:nvPr>
            <p:ph type="title"/>
          </p:nvPr>
        </p:nvSpPr>
        <p:spPr/>
        <p:txBody>
          <a:bodyPr/>
          <a:lstStyle/>
          <a:p>
            <a:pPr algn="ctr"/>
            <a:r>
              <a:rPr lang="it-IT" dirty="0"/>
              <a:t>Il rapporto tra il contratto preliminare (nullo) ed il contratto definitivo</a:t>
            </a:r>
            <a:endParaRPr lang="en-US" dirty="0"/>
          </a:p>
        </p:txBody>
      </p:sp>
      <p:sp>
        <p:nvSpPr>
          <p:cNvPr id="3" name="Segnaposto contenuto 2">
            <a:extLst>
              <a:ext uri="{FF2B5EF4-FFF2-40B4-BE49-F238E27FC236}">
                <a16:creationId xmlns:a16="http://schemas.microsoft.com/office/drawing/2014/main" id="{F758B201-415B-418E-BED6-94145ADF3DFB}"/>
              </a:ext>
            </a:extLst>
          </p:cNvPr>
          <p:cNvSpPr>
            <a:spLocks noGrp="1"/>
          </p:cNvSpPr>
          <p:nvPr>
            <p:ph idx="1"/>
          </p:nvPr>
        </p:nvSpPr>
        <p:spPr/>
        <p:txBody>
          <a:bodyPr>
            <a:normAutofit lnSpcReduction="10000"/>
          </a:bodyPr>
          <a:lstStyle/>
          <a:p>
            <a:pPr algn="just"/>
            <a:r>
              <a:rPr lang="it-IT" dirty="0"/>
              <a:t>La stipula del contratto definitivo, pur essendo oggetto di un’obbligazione delle parti (e dei loro eredi), non è un mero atto di adempimento ma comporta </a:t>
            </a:r>
            <a:r>
              <a:rPr lang="it-IT" b="1" dirty="0">
                <a:solidFill>
                  <a:srgbClr val="0070C0"/>
                </a:solidFill>
              </a:rPr>
              <a:t>una nuova valutazione dell’affare </a:t>
            </a:r>
            <a:r>
              <a:rPr lang="it-IT" dirty="0"/>
              <a:t>al fine di effettuare il c.d. </a:t>
            </a:r>
            <a:r>
              <a:rPr lang="it-IT" b="1" dirty="0">
                <a:solidFill>
                  <a:srgbClr val="7030A0"/>
                </a:solidFill>
              </a:rPr>
              <a:t>«controllo delle sopravvenienze» </a:t>
            </a:r>
            <a:r>
              <a:rPr lang="it-IT" dirty="0"/>
              <a:t>(G. Gabrielli)</a:t>
            </a:r>
          </a:p>
          <a:p>
            <a:pPr algn="just"/>
            <a:r>
              <a:rPr lang="it-IT" dirty="0"/>
              <a:t>Prima di esprimere il consenso alla stipula del contratto definitivo, la parte acquirente effettua alcune </a:t>
            </a:r>
            <a:r>
              <a:rPr lang="it-IT" b="1" dirty="0"/>
              <a:t>valutazioni sia su aspetti materiali </a:t>
            </a:r>
            <a:r>
              <a:rPr lang="it-IT" dirty="0"/>
              <a:t>(la completa realizzazione dell’immobile, la conformità delle opere al capitolato, l’inesistenza di vizi apparenti, ecc.) </a:t>
            </a:r>
            <a:r>
              <a:rPr lang="it-IT" b="1" dirty="0"/>
              <a:t>sia su aspetti giuridici</a:t>
            </a:r>
          </a:p>
          <a:p>
            <a:pPr algn="just"/>
            <a:r>
              <a:rPr lang="it-IT" dirty="0"/>
              <a:t>In particolare, in questa fase, la parte promittente acquirente </a:t>
            </a:r>
            <a:r>
              <a:rPr lang="it-IT" b="1" dirty="0">
                <a:solidFill>
                  <a:srgbClr val="FF0000"/>
                </a:solidFill>
              </a:rPr>
              <a:t>potrebbe far valere la nullità del contratto preliminare per mancata consegna della fideiussione</a:t>
            </a:r>
            <a:endParaRPr lang="en-US" b="1" dirty="0">
              <a:solidFill>
                <a:srgbClr val="FF0000"/>
              </a:solidFill>
            </a:endParaRPr>
          </a:p>
        </p:txBody>
      </p:sp>
    </p:spTree>
    <p:extLst>
      <p:ext uri="{BB962C8B-B14F-4D97-AF65-F5344CB8AC3E}">
        <p14:creationId xmlns:p14="http://schemas.microsoft.com/office/powerpoint/2010/main" val="14863684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781E73-8C7F-4204-BC12-E3AE607559C5}"/>
              </a:ext>
            </a:extLst>
          </p:cNvPr>
          <p:cNvSpPr>
            <a:spLocks noGrp="1"/>
          </p:cNvSpPr>
          <p:nvPr>
            <p:ph type="title"/>
          </p:nvPr>
        </p:nvSpPr>
        <p:spPr/>
        <p:txBody>
          <a:bodyPr/>
          <a:lstStyle/>
          <a:p>
            <a:pPr algn="ctr"/>
            <a:r>
              <a:rPr lang="it-IT" dirty="0"/>
              <a:t>L’autonomia del contratto definitivo</a:t>
            </a:r>
            <a:endParaRPr lang="en-US" dirty="0"/>
          </a:p>
        </p:txBody>
      </p:sp>
      <p:sp>
        <p:nvSpPr>
          <p:cNvPr id="3" name="Segnaposto contenuto 2">
            <a:extLst>
              <a:ext uri="{FF2B5EF4-FFF2-40B4-BE49-F238E27FC236}">
                <a16:creationId xmlns:a16="http://schemas.microsoft.com/office/drawing/2014/main" id="{7FCF1050-BD2D-436B-A41F-9F138692E2B1}"/>
              </a:ext>
            </a:extLst>
          </p:cNvPr>
          <p:cNvSpPr>
            <a:spLocks noGrp="1"/>
          </p:cNvSpPr>
          <p:nvPr>
            <p:ph idx="1"/>
          </p:nvPr>
        </p:nvSpPr>
        <p:spPr/>
        <p:txBody>
          <a:bodyPr>
            <a:normAutofit lnSpcReduction="10000"/>
          </a:bodyPr>
          <a:lstStyle/>
          <a:p>
            <a:r>
              <a:rPr lang="it-IT" dirty="0"/>
              <a:t>Il contratto preliminare ha una funzione </a:t>
            </a:r>
            <a:r>
              <a:rPr lang="it-IT" b="1" dirty="0"/>
              <a:t>preparatoria e strumentale </a:t>
            </a:r>
            <a:r>
              <a:rPr lang="it-IT" dirty="0"/>
              <a:t>rispetto al contratto definitivo che ha una propria autonomia ed una propria causa.</a:t>
            </a:r>
          </a:p>
          <a:p>
            <a:r>
              <a:rPr lang="it-IT" dirty="0"/>
              <a:t>Il contratto definitivo di compravendita implica </a:t>
            </a:r>
            <a:r>
              <a:rPr lang="it-IT" b="1" dirty="0"/>
              <a:t>un nuovo consenso dell’acquirente</a:t>
            </a:r>
            <a:r>
              <a:rPr lang="it-IT" dirty="0"/>
              <a:t>, frutto del c.d. </a:t>
            </a:r>
            <a:r>
              <a:rPr lang="it-IT" b="1" dirty="0">
                <a:solidFill>
                  <a:srgbClr val="FF0000"/>
                </a:solidFill>
              </a:rPr>
              <a:t>controllo delle sopravvenienze.</a:t>
            </a:r>
          </a:p>
          <a:p>
            <a:r>
              <a:rPr lang="it-IT" dirty="0"/>
              <a:t>Al momento del trasferimento dell’immobile terminato </a:t>
            </a:r>
            <a:r>
              <a:rPr lang="it-IT" b="1" dirty="0">
                <a:solidFill>
                  <a:srgbClr val="002060"/>
                </a:solidFill>
              </a:rPr>
              <a:t>viene meno l’esigenza di tutela posta alla base della consegna della fideiussione.</a:t>
            </a:r>
          </a:p>
          <a:p>
            <a:r>
              <a:rPr lang="it-IT" dirty="0"/>
              <a:t> Nella disciplina degli immobili da costruire il cui titolo edilizio è stato richiesto o presentato prima del 16 marzo 2019 </a:t>
            </a:r>
            <a:r>
              <a:rPr lang="it-IT" b="1" dirty="0">
                <a:solidFill>
                  <a:srgbClr val="002060"/>
                </a:solidFill>
              </a:rPr>
              <a:t>non era sancita alcuna sanzione per la mancata consegna della polizza postuma decennale.</a:t>
            </a:r>
          </a:p>
          <a:p>
            <a:endParaRPr lang="en-US" dirty="0"/>
          </a:p>
        </p:txBody>
      </p:sp>
    </p:spTree>
    <p:extLst>
      <p:ext uri="{BB962C8B-B14F-4D97-AF65-F5344CB8AC3E}">
        <p14:creationId xmlns:p14="http://schemas.microsoft.com/office/powerpoint/2010/main" val="31799920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A20229-9E16-4A43-9D40-D126490BAFAB}"/>
              </a:ext>
            </a:extLst>
          </p:cNvPr>
          <p:cNvSpPr>
            <a:spLocks noGrp="1"/>
          </p:cNvSpPr>
          <p:nvPr>
            <p:ph type="title"/>
          </p:nvPr>
        </p:nvSpPr>
        <p:spPr/>
        <p:txBody>
          <a:bodyPr/>
          <a:lstStyle/>
          <a:p>
            <a:pPr algn="ctr"/>
            <a:r>
              <a:rPr lang="it-IT" dirty="0"/>
              <a:t>La convalida tacita del contratto</a:t>
            </a:r>
            <a:endParaRPr lang="en-US" dirty="0"/>
          </a:p>
        </p:txBody>
      </p:sp>
      <p:sp>
        <p:nvSpPr>
          <p:cNvPr id="3" name="Segnaposto contenuto 2">
            <a:extLst>
              <a:ext uri="{FF2B5EF4-FFF2-40B4-BE49-F238E27FC236}">
                <a16:creationId xmlns:a16="http://schemas.microsoft.com/office/drawing/2014/main" id="{A89978B8-68B2-429D-81E5-F85756B822ED}"/>
              </a:ext>
            </a:extLst>
          </p:cNvPr>
          <p:cNvSpPr>
            <a:spLocks noGrp="1"/>
          </p:cNvSpPr>
          <p:nvPr>
            <p:ph idx="1"/>
          </p:nvPr>
        </p:nvSpPr>
        <p:spPr/>
        <p:txBody>
          <a:bodyPr>
            <a:normAutofit/>
          </a:bodyPr>
          <a:lstStyle/>
          <a:p>
            <a:r>
              <a:rPr lang="en-US" dirty="0"/>
              <a:t>Una volta </a:t>
            </a:r>
            <a:r>
              <a:rPr lang="en-US" dirty="0" err="1"/>
              <a:t>trasferita</a:t>
            </a:r>
            <a:r>
              <a:rPr lang="en-US" dirty="0"/>
              <a:t> al </a:t>
            </a:r>
            <a:r>
              <a:rPr lang="en-US" dirty="0" err="1"/>
              <a:t>compratore</a:t>
            </a:r>
            <a:r>
              <a:rPr lang="en-US" dirty="0"/>
              <a:t> la </a:t>
            </a:r>
            <a:r>
              <a:rPr lang="en-US" dirty="0" err="1"/>
              <a:t>proprietà</a:t>
            </a:r>
            <a:r>
              <a:rPr lang="en-US" dirty="0"/>
              <a:t> </a:t>
            </a:r>
            <a:r>
              <a:rPr lang="en-US" dirty="0" err="1"/>
              <a:t>dell’immobile</a:t>
            </a:r>
            <a:r>
              <a:rPr lang="en-US" dirty="0"/>
              <a:t> </a:t>
            </a:r>
            <a:r>
              <a:rPr lang="en-US" dirty="0" err="1"/>
              <a:t>ultimato</a:t>
            </a:r>
            <a:r>
              <a:rPr lang="en-US" dirty="0"/>
              <a:t>, la </a:t>
            </a:r>
            <a:r>
              <a:rPr lang="en-US" dirty="0" err="1"/>
              <a:t>nullità</a:t>
            </a:r>
            <a:r>
              <a:rPr lang="en-US" dirty="0"/>
              <a:t> </a:t>
            </a:r>
            <a:r>
              <a:rPr lang="en-US" dirty="0" err="1"/>
              <a:t>relativa</a:t>
            </a:r>
            <a:r>
              <a:rPr lang="en-US" dirty="0"/>
              <a:t> del </a:t>
            </a:r>
            <a:r>
              <a:rPr lang="en-US" dirty="0" err="1"/>
              <a:t>preliminare</a:t>
            </a:r>
            <a:r>
              <a:rPr lang="en-US" dirty="0"/>
              <a:t> </a:t>
            </a:r>
            <a:r>
              <a:rPr lang="en-US" dirty="0" err="1"/>
              <a:t>deve</a:t>
            </a:r>
            <a:r>
              <a:rPr lang="en-US" dirty="0"/>
              <a:t> </a:t>
            </a:r>
            <a:r>
              <a:rPr lang="en-US" dirty="0" err="1"/>
              <a:t>ritenersi</a:t>
            </a:r>
            <a:r>
              <a:rPr lang="en-US" dirty="0"/>
              <a:t> </a:t>
            </a:r>
            <a:r>
              <a:rPr lang="en-US" dirty="0" err="1"/>
              <a:t>sanata</a:t>
            </a:r>
            <a:r>
              <a:rPr lang="en-US" dirty="0"/>
              <a:t> per </a:t>
            </a:r>
            <a:r>
              <a:rPr lang="en-US" dirty="0" err="1"/>
              <a:t>effetto</a:t>
            </a:r>
            <a:r>
              <a:rPr lang="en-US" dirty="0"/>
              <a:t> </a:t>
            </a:r>
            <a:r>
              <a:rPr lang="en-US" dirty="0" err="1"/>
              <a:t>della</a:t>
            </a:r>
            <a:r>
              <a:rPr lang="en-US" dirty="0"/>
              <a:t> </a:t>
            </a:r>
            <a:r>
              <a:rPr lang="en-US" b="1" dirty="0" err="1">
                <a:solidFill>
                  <a:srgbClr val="FF0000"/>
                </a:solidFill>
              </a:rPr>
              <a:t>convalida</a:t>
            </a:r>
            <a:r>
              <a:rPr lang="en-US" b="1" dirty="0">
                <a:solidFill>
                  <a:srgbClr val="FF0000"/>
                </a:solidFill>
              </a:rPr>
              <a:t> </a:t>
            </a:r>
            <a:r>
              <a:rPr lang="en-US" b="1" dirty="0" err="1">
                <a:solidFill>
                  <a:srgbClr val="FF0000"/>
                </a:solidFill>
              </a:rPr>
              <a:t>tacita</a:t>
            </a:r>
            <a:r>
              <a:rPr lang="en-US" b="1" dirty="0">
                <a:solidFill>
                  <a:srgbClr val="FF0000"/>
                </a:solidFill>
              </a:rPr>
              <a:t> del </a:t>
            </a:r>
            <a:r>
              <a:rPr lang="en-US" b="1" dirty="0" err="1">
                <a:solidFill>
                  <a:srgbClr val="FF0000"/>
                </a:solidFill>
              </a:rPr>
              <a:t>contratto</a:t>
            </a:r>
            <a:r>
              <a:rPr lang="en-US" b="1" dirty="0">
                <a:solidFill>
                  <a:srgbClr val="FF0000"/>
                </a:solidFill>
              </a:rPr>
              <a:t> ad opera </a:t>
            </a:r>
            <a:r>
              <a:rPr lang="en-US" b="1" dirty="0" err="1">
                <a:solidFill>
                  <a:srgbClr val="FF0000"/>
                </a:solidFill>
              </a:rPr>
              <a:t>dell’acquirente</a:t>
            </a:r>
            <a:r>
              <a:rPr lang="en-US" b="1" dirty="0">
                <a:solidFill>
                  <a:srgbClr val="FF0000"/>
                </a:solidFill>
              </a:rPr>
              <a:t> </a:t>
            </a:r>
            <a:r>
              <a:rPr lang="en-US" dirty="0"/>
              <a:t>(</a:t>
            </a:r>
            <a:r>
              <a:rPr lang="en-US" dirty="0" err="1"/>
              <a:t>Petrelli</a:t>
            </a:r>
            <a:r>
              <a:rPr lang="en-US" dirty="0"/>
              <a:t>)</a:t>
            </a:r>
          </a:p>
          <a:p>
            <a:r>
              <a:rPr lang="en-US" dirty="0"/>
              <a:t>Il </a:t>
            </a:r>
            <a:r>
              <a:rPr lang="en-US" dirty="0" err="1"/>
              <a:t>contratto</a:t>
            </a:r>
            <a:r>
              <a:rPr lang="en-US" dirty="0"/>
              <a:t> è </a:t>
            </a:r>
            <a:r>
              <a:rPr lang="en-US" dirty="0" err="1"/>
              <a:t>convalidato</a:t>
            </a:r>
            <a:r>
              <a:rPr lang="en-US" dirty="0"/>
              <a:t> se il </a:t>
            </a:r>
            <a:r>
              <a:rPr lang="en-US" dirty="0" err="1"/>
              <a:t>contraente</a:t>
            </a:r>
            <a:r>
              <a:rPr lang="en-US" dirty="0"/>
              <a:t> al quale </a:t>
            </a:r>
            <a:r>
              <a:rPr lang="en-US" dirty="0" err="1"/>
              <a:t>spettava</a:t>
            </a:r>
            <a:r>
              <a:rPr lang="en-US" dirty="0"/>
              <a:t> </a:t>
            </a:r>
            <a:r>
              <a:rPr lang="en-US" dirty="0" err="1"/>
              <a:t>l’azione</a:t>
            </a:r>
            <a:r>
              <a:rPr lang="en-US" dirty="0"/>
              <a:t> di </a:t>
            </a:r>
            <a:r>
              <a:rPr lang="en-US" dirty="0" err="1"/>
              <a:t>annullamento</a:t>
            </a:r>
            <a:r>
              <a:rPr lang="en-US" dirty="0"/>
              <a:t> vi ha </a:t>
            </a:r>
            <a:r>
              <a:rPr lang="en-US" dirty="0" err="1"/>
              <a:t>dato</a:t>
            </a:r>
            <a:r>
              <a:rPr lang="en-US" dirty="0"/>
              <a:t> </a:t>
            </a:r>
            <a:r>
              <a:rPr lang="en-US" dirty="0" err="1"/>
              <a:t>volontariamente</a:t>
            </a:r>
            <a:r>
              <a:rPr lang="en-US" dirty="0"/>
              <a:t> </a:t>
            </a:r>
            <a:r>
              <a:rPr lang="en-US" dirty="0" err="1"/>
              <a:t>esecuzione</a:t>
            </a:r>
            <a:r>
              <a:rPr lang="en-US" dirty="0"/>
              <a:t> </a:t>
            </a:r>
            <a:r>
              <a:rPr lang="en-US" dirty="0" err="1"/>
              <a:t>conoscendo</a:t>
            </a:r>
            <a:r>
              <a:rPr lang="en-US" dirty="0"/>
              <a:t> il </a:t>
            </a:r>
            <a:r>
              <a:rPr lang="en-US" dirty="0" err="1"/>
              <a:t>motivo</a:t>
            </a:r>
            <a:r>
              <a:rPr lang="en-US" dirty="0"/>
              <a:t> di </a:t>
            </a:r>
            <a:r>
              <a:rPr lang="en-US" dirty="0" err="1"/>
              <a:t>annullabilità</a:t>
            </a:r>
            <a:r>
              <a:rPr lang="en-US" dirty="0"/>
              <a:t> (art. 1444, comma 2, c.c.)</a:t>
            </a:r>
          </a:p>
          <a:p>
            <a:r>
              <a:rPr lang="en-US" dirty="0"/>
              <a:t>La </a:t>
            </a:r>
            <a:r>
              <a:rPr lang="en-US" dirty="0" err="1"/>
              <a:t>stipula</a:t>
            </a:r>
            <a:r>
              <a:rPr lang="en-US" dirty="0"/>
              <a:t> del </a:t>
            </a:r>
            <a:r>
              <a:rPr lang="en-US" dirty="0" err="1"/>
              <a:t>contratto</a:t>
            </a:r>
            <a:r>
              <a:rPr lang="en-US" dirty="0"/>
              <a:t> </a:t>
            </a:r>
            <a:r>
              <a:rPr lang="en-US" dirty="0" err="1"/>
              <a:t>definitivo</a:t>
            </a:r>
            <a:r>
              <a:rPr lang="en-US" dirty="0"/>
              <a:t> da </a:t>
            </a:r>
            <a:r>
              <a:rPr lang="en-US" dirty="0" err="1"/>
              <a:t>parte</a:t>
            </a:r>
            <a:r>
              <a:rPr lang="en-US" dirty="0"/>
              <a:t> del </a:t>
            </a:r>
            <a:r>
              <a:rPr lang="en-US" dirty="0" err="1"/>
              <a:t>promissario</a:t>
            </a:r>
            <a:r>
              <a:rPr lang="en-US" dirty="0"/>
              <a:t> </a:t>
            </a:r>
            <a:r>
              <a:rPr lang="en-US" dirty="0" err="1"/>
              <a:t>acquirente</a:t>
            </a:r>
            <a:r>
              <a:rPr lang="en-US" dirty="0"/>
              <a:t>, </a:t>
            </a:r>
            <a:r>
              <a:rPr lang="en-US" dirty="0" err="1"/>
              <a:t>sfornito</a:t>
            </a:r>
            <a:r>
              <a:rPr lang="en-US" dirty="0"/>
              <a:t> di </a:t>
            </a:r>
            <a:r>
              <a:rPr lang="en-US" dirty="0" err="1"/>
              <a:t>idonea</a:t>
            </a:r>
            <a:r>
              <a:rPr lang="en-US" dirty="0"/>
              <a:t> </a:t>
            </a:r>
            <a:r>
              <a:rPr lang="en-US" dirty="0" err="1"/>
              <a:t>fideiussione</a:t>
            </a:r>
            <a:r>
              <a:rPr lang="en-US" dirty="0"/>
              <a:t>, </a:t>
            </a:r>
            <a:r>
              <a:rPr lang="en-US" dirty="0" err="1"/>
              <a:t>manifesta</a:t>
            </a:r>
            <a:r>
              <a:rPr lang="en-US" dirty="0"/>
              <a:t> la </a:t>
            </a:r>
            <a:r>
              <a:rPr lang="en-US" dirty="0" err="1"/>
              <a:t>tacita</a:t>
            </a:r>
            <a:r>
              <a:rPr lang="en-US" dirty="0"/>
              <a:t> </a:t>
            </a:r>
            <a:r>
              <a:rPr lang="en-US" dirty="0" err="1"/>
              <a:t>volontà</a:t>
            </a:r>
            <a:r>
              <a:rPr lang="en-US" dirty="0"/>
              <a:t> </a:t>
            </a:r>
            <a:r>
              <a:rPr lang="en-US" dirty="0" err="1"/>
              <a:t>dell’acquirente</a:t>
            </a:r>
            <a:r>
              <a:rPr lang="en-US" dirty="0"/>
              <a:t> di </a:t>
            </a:r>
            <a:r>
              <a:rPr lang="en-US" dirty="0" err="1"/>
              <a:t>convalidare</a:t>
            </a:r>
            <a:r>
              <a:rPr lang="en-US" dirty="0"/>
              <a:t> il </a:t>
            </a:r>
            <a:r>
              <a:rPr lang="en-US" dirty="0" err="1"/>
              <a:t>contratto</a:t>
            </a:r>
            <a:r>
              <a:rPr lang="en-US" dirty="0"/>
              <a:t> </a:t>
            </a:r>
            <a:r>
              <a:rPr lang="en-US" dirty="0" err="1"/>
              <a:t>preliminare</a:t>
            </a:r>
            <a:r>
              <a:rPr lang="en-US" dirty="0"/>
              <a:t> </a:t>
            </a:r>
            <a:r>
              <a:rPr lang="en-US" dirty="0" err="1"/>
              <a:t>nullo</a:t>
            </a:r>
            <a:r>
              <a:rPr lang="en-US" dirty="0"/>
              <a:t> o, </a:t>
            </a:r>
            <a:r>
              <a:rPr lang="en-US" dirty="0" err="1"/>
              <a:t>comunque</a:t>
            </a:r>
            <a:r>
              <a:rPr lang="en-US" dirty="0"/>
              <a:t>, di </a:t>
            </a:r>
            <a:r>
              <a:rPr lang="en-US" dirty="0" err="1"/>
              <a:t>rinunciare</a:t>
            </a:r>
            <a:r>
              <a:rPr lang="en-US" dirty="0"/>
              <a:t> a </a:t>
            </a:r>
            <a:r>
              <a:rPr lang="en-US" dirty="0" err="1"/>
              <a:t>proporre</a:t>
            </a:r>
            <a:r>
              <a:rPr lang="en-US" dirty="0"/>
              <a:t> </a:t>
            </a:r>
            <a:r>
              <a:rPr lang="en-US" dirty="0" err="1"/>
              <a:t>l’azione</a:t>
            </a:r>
            <a:r>
              <a:rPr lang="en-US" dirty="0"/>
              <a:t> di </a:t>
            </a:r>
            <a:r>
              <a:rPr lang="en-US" dirty="0" err="1"/>
              <a:t>nullità</a:t>
            </a:r>
            <a:r>
              <a:rPr lang="en-US" dirty="0"/>
              <a:t> </a:t>
            </a:r>
          </a:p>
        </p:txBody>
      </p:sp>
    </p:spTree>
    <p:extLst>
      <p:ext uri="{BB962C8B-B14F-4D97-AF65-F5344CB8AC3E}">
        <p14:creationId xmlns:p14="http://schemas.microsoft.com/office/powerpoint/2010/main" val="42678940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FF29B4-BEA8-44C4-9EA3-0A126B5B292A}"/>
              </a:ext>
            </a:extLst>
          </p:cNvPr>
          <p:cNvSpPr>
            <a:spLocks noGrp="1"/>
          </p:cNvSpPr>
          <p:nvPr>
            <p:ph type="title"/>
          </p:nvPr>
        </p:nvSpPr>
        <p:spPr/>
        <p:txBody>
          <a:bodyPr/>
          <a:lstStyle/>
          <a:p>
            <a:pPr algn="ctr"/>
            <a:r>
              <a:rPr lang="it-IT" dirty="0"/>
              <a:t>L’interesse ad agire del compratore</a:t>
            </a:r>
            <a:endParaRPr lang="en-US" dirty="0"/>
          </a:p>
        </p:txBody>
      </p:sp>
      <p:sp>
        <p:nvSpPr>
          <p:cNvPr id="3" name="Segnaposto contenuto 2">
            <a:extLst>
              <a:ext uri="{FF2B5EF4-FFF2-40B4-BE49-F238E27FC236}">
                <a16:creationId xmlns:a16="http://schemas.microsoft.com/office/drawing/2014/main" id="{B2665E5B-9886-4D93-BC07-632B5116BEC2}"/>
              </a:ext>
            </a:extLst>
          </p:cNvPr>
          <p:cNvSpPr>
            <a:spLocks noGrp="1"/>
          </p:cNvSpPr>
          <p:nvPr>
            <p:ph idx="1"/>
          </p:nvPr>
        </p:nvSpPr>
        <p:spPr/>
        <p:txBody>
          <a:bodyPr/>
          <a:lstStyle/>
          <a:p>
            <a:r>
              <a:rPr lang="en-US" dirty="0"/>
              <a:t>la </a:t>
            </a:r>
            <a:r>
              <a:rPr lang="en-US" dirty="0" err="1"/>
              <a:t>nullità</a:t>
            </a:r>
            <a:r>
              <a:rPr lang="en-US" dirty="0"/>
              <a:t> </a:t>
            </a:r>
            <a:r>
              <a:rPr lang="en-US" dirty="0" err="1"/>
              <a:t>relativa</a:t>
            </a:r>
            <a:r>
              <a:rPr lang="en-US" dirty="0"/>
              <a:t> del </a:t>
            </a:r>
            <a:r>
              <a:rPr lang="en-US" dirty="0" err="1"/>
              <a:t>preliminare</a:t>
            </a:r>
            <a:r>
              <a:rPr lang="en-US" dirty="0"/>
              <a:t> </a:t>
            </a:r>
            <a:r>
              <a:rPr lang="en-US" dirty="0" err="1"/>
              <a:t>deve</a:t>
            </a:r>
            <a:r>
              <a:rPr lang="en-US" dirty="0"/>
              <a:t> </a:t>
            </a:r>
            <a:r>
              <a:rPr lang="en-US" dirty="0" err="1"/>
              <a:t>ritenersi</a:t>
            </a:r>
            <a:r>
              <a:rPr lang="en-US" dirty="0"/>
              <a:t> </a:t>
            </a:r>
            <a:r>
              <a:rPr lang="en-US" dirty="0" err="1"/>
              <a:t>sanata</a:t>
            </a:r>
            <a:r>
              <a:rPr lang="en-US" dirty="0"/>
              <a:t> </a:t>
            </a:r>
            <a:r>
              <a:rPr lang="en-US" dirty="0" err="1"/>
              <a:t>anche</a:t>
            </a:r>
            <a:r>
              <a:rPr lang="en-US" dirty="0"/>
              <a:t> per la </a:t>
            </a:r>
            <a:r>
              <a:rPr lang="en-US" b="1" dirty="0" err="1">
                <a:solidFill>
                  <a:srgbClr val="FF0000"/>
                </a:solidFill>
              </a:rPr>
              <a:t>mancanza</a:t>
            </a:r>
            <a:r>
              <a:rPr lang="en-US" b="1" dirty="0">
                <a:solidFill>
                  <a:srgbClr val="FF0000"/>
                </a:solidFill>
              </a:rPr>
              <a:t> </a:t>
            </a:r>
            <a:r>
              <a:rPr lang="en-US" b="1" dirty="0" err="1">
                <a:solidFill>
                  <a:srgbClr val="FF0000"/>
                </a:solidFill>
              </a:rPr>
              <a:t>nell’acquirente</a:t>
            </a:r>
            <a:r>
              <a:rPr lang="en-US" b="1" dirty="0">
                <a:solidFill>
                  <a:srgbClr val="FF0000"/>
                </a:solidFill>
              </a:rPr>
              <a:t> </a:t>
            </a:r>
            <a:r>
              <a:rPr lang="en-US" b="1" dirty="0" err="1">
                <a:solidFill>
                  <a:srgbClr val="FF0000"/>
                </a:solidFill>
              </a:rPr>
              <a:t>dell’interesse</a:t>
            </a:r>
            <a:r>
              <a:rPr lang="en-US" b="1" dirty="0">
                <a:solidFill>
                  <a:srgbClr val="FF0000"/>
                </a:solidFill>
              </a:rPr>
              <a:t> ad </a:t>
            </a:r>
            <a:r>
              <a:rPr lang="en-US" b="1" dirty="0" err="1">
                <a:solidFill>
                  <a:srgbClr val="FF0000"/>
                </a:solidFill>
              </a:rPr>
              <a:t>agire</a:t>
            </a:r>
            <a:r>
              <a:rPr lang="en-US" b="1" dirty="0">
                <a:solidFill>
                  <a:srgbClr val="FF0000"/>
                </a:solidFill>
              </a:rPr>
              <a:t> </a:t>
            </a:r>
            <a:r>
              <a:rPr lang="en-US" dirty="0"/>
              <a:t>(</a:t>
            </a:r>
            <a:r>
              <a:rPr lang="en-US" dirty="0" err="1"/>
              <a:t>Petrelli</a:t>
            </a:r>
            <a:r>
              <a:rPr lang="en-US" dirty="0"/>
              <a:t>)</a:t>
            </a:r>
          </a:p>
          <a:p>
            <a:r>
              <a:rPr lang="en-US" dirty="0"/>
              <a:t>Il </a:t>
            </a:r>
            <a:r>
              <a:rPr lang="en-US" dirty="0" err="1"/>
              <a:t>consumatore</a:t>
            </a:r>
            <a:r>
              <a:rPr lang="en-US" dirty="0"/>
              <a:t> non </a:t>
            </a:r>
            <a:r>
              <a:rPr lang="en-US" dirty="0" err="1"/>
              <a:t>può</a:t>
            </a:r>
            <a:r>
              <a:rPr lang="en-US" dirty="0"/>
              <a:t> </a:t>
            </a:r>
            <a:r>
              <a:rPr lang="en-US" dirty="0" err="1"/>
              <a:t>rivolgersi</a:t>
            </a:r>
            <a:r>
              <a:rPr lang="en-US" dirty="0"/>
              <a:t> </a:t>
            </a:r>
            <a:r>
              <a:rPr lang="en-US" dirty="0" err="1"/>
              <a:t>all’autorità</a:t>
            </a:r>
            <a:r>
              <a:rPr lang="en-US" dirty="0"/>
              <a:t> </a:t>
            </a:r>
            <a:r>
              <a:rPr lang="en-US" dirty="0" err="1"/>
              <a:t>giudiziaria</a:t>
            </a:r>
            <a:r>
              <a:rPr lang="en-US" dirty="0"/>
              <a:t> </a:t>
            </a:r>
            <a:r>
              <a:rPr lang="en-US" dirty="0" err="1"/>
              <a:t>quando</a:t>
            </a:r>
            <a:r>
              <a:rPr lang="en-US" dirty="0"/>
              <a:t> </a:t>
            </a:r>
            <a:r>
              <a:rPr lang="en-US" b="1" dirty="0"/>
              <a:t>ha </a:t>
            </a:r>
            <a:r>
              <a:rPr lang="en-US" b="1" dirty="0" err="1"/>
              <a:t>realizzato</a:t>
            </a:r>
            <a:r>
              <a:rPr lang="en-US" b="1" dirty="0"/>
              <a:t> </a:t>
            </a:r>
            <a:r>
              <a:rPr lang="en-US" b="1" dirty="0" err="1"/>
              <a:t>l’interesse</a:t>
            </a:r>
            <a:r>
              <a:rPr lang="en-US" b="1" dirty="0"/>
              <a:t> </a:t>
            </a:r>
            <a:r>
              <a:rPr lang="en-US" b="1" dirty="0" err="1"/>
              <a:t>che</a:t>
            </a:r>
            <a:r>
              <a:rPr lang="en-US" b="1" dirty="0"/>
              <a:t> </a:t>
            </a:r>
            <a:r>
              <a:rPr lang="en-US" b="1" dirty="0" err="1"/>
              <a:t>si</a:t>
            </a:r>
            <a:r>
              <a:rPr lang="en-US" b="1" dirty="0"/>
              <a:t> </a:t>
            </a:r>
            <a:r>
              <a:rPr lang="en-US" b="1" dirty="0" err="1"/>
              <a:t>attendeva</a:t>
            </a:r>
            <a:r>
              <a:rPr lang="en-US" b="1" dirty="0"/>
              <a:t> dal </a:t>
            </a:r>
            <a:r>
              <a:rPr lang="en-US" b="1" dirty="0" err="1"/>
              <a:t>contratto</a:t>
            </a:r>
            <a:r>
              <a:rPr lang="en-US" b="1" dirty="0"/>
              <a:t> </a:t>
            </a:r>
            <a:r>
              <a:rPr lang="en-US" dirty="0"/>
              <a:t>e </a:t>
            </a:r>
            <a:r>
              <a:rPr lang="en-US" dirty="0" err="1"/>
              <a:t>quindi</a:t>
            </a:r>
            <a:r>
              <a:rPr lang="en-US" dirty="0"/>
              <a:t> non </a:t>
            </a:r>
            <a:r>
              <a:rPr lang="en-US" dirty="0" err="1"/>
              <a:t>può</a:t>
            </a:r>
            <a:r>
              <a:rPr lang="en-US" dirty="0"/>
              <a:t> far </a:t>
            </a:r>
            <a:r>
              <a:rPr lang="en-US" dirty="0" err="1"/>
              <a:t>valere</a:t>
            </a:r>
            <a:r>
              <a:rPr lang="en-US" dirty="0"/>
              <a:t> alcuna </a:t>
            </a:r>
            <a:r>
              <a:rPr lang="en-US" dirty="0" err="1"/>
              <a:t>diminuzione</a:t>
            </a:r>
            <a:r>
              <a:rPr lang="en-US" dirty="0"/>
              <a:t> </a:t>
            </a:r>
            <a:r>
              <a:rPr lang="en-US" dirty="0" err="1"/>
              <a:t>patrimoniale</a:t>
            </a:r>
            <a:r>
              <a:rPr lang="en-US" dirty="0"/>
              <a:t> né </a:t>
            </a:r>
            <a:r>
              <a:rPr lang="en-US" dirty="0" err="1"/>
              <a:t>rivendicare</a:t>
            </a:r>
            <a:r>
              <a:rPr lang="en-US" dirty="0"/>
              <a:t> un </a:t>
            </a:r>
            <a:r>
              <a:rPr lang="en-US" dirty="0" err="1"/>
              <a:t>diritto</a:t>
            </a:r>
            <a:r>
              <a:rPr lang="en-US" dirty="0"/>
              <a:t> </a:t>
            </a:r>
            <a:r>
              <a:rPr lang="en-US" dirty="0" err="1"/>
              <a:t>sacrificato</a:t>
            </a:r>
            <a:r>
              <a:rPr lang="en-US" dirty="0"/>
              <a:t> dal </a:t>
            </a:r>
            <a:r>
              <a:rPr lang="en-US" dirty="0" err="1"/>
              <a:t>contratto</a:t>
            </a:r>
            <a:endParaRPr lang="en-US" dirty="0"/>
          </a:p>
          <a:p>
            <a:r>
              <a:rPr lang="en-US" dirty="0" err="1"/>
              <a:t>Potrebbe</a:t>
            </a:r>
            <a:r>
              <a:rPr lang="en-US" dirty="0"/>
              <a:t> </a:t>
            </a:r>
            <a:r>
              <a:rPr lang="en-US" dirty="0" err="1"/>
              <a:t>forse</a:t>
            </a:r>
            <a:r>
              <a:rPr lang="en-US" dirty="0"/>
              <a:t> </a:t>
            </a:r>
            <a:r>
              <a:rPr lang="en-US" dirty="0" err="1"/>
              <a:t>chiedere</a:t>
            </a:r>
            <a:r>
              <a:rPr lang="en-US" dirty="0"/>
              <a:t> la </a:t>
            </a:r>
            <a:r>
              <a:rPr lang="en-US" dirty="0" err="1"/>
              <a:t>nullità</a:t>
            </a:r>
            <a:r>
              <a:rPr lang="en-US" dirty="0"/>
              <a:t> del </a:t>
            </a:r>
            <a:r>
              <a:rPr lang="en-US" dirty="0" err="1"/>
              <a:t>contratto</a:t>
            </a:r>
            <a:r>
              <a:rPr lang="en-US" dirty="0"/>
              <a:t> con cui </a:t>
            </a:r>
            <a:r>
              <a:rPr lang="en-US" dirty="0" err="1"/>
              <a:t>gli</a:t>
            </a:r>
            <a:r>
              <a:rPr lang="en-US" dirty="0"/>
              <a:t> è </a:t>
            </a:r>
            <a:r>
              <a:rPr lang="en-US" dirty="0" err="1"/>
              <a:t>stato</a:t>
            </a:r>
            <a:r>
              <a:rPr lang="en-US" dirty="0"/>
              <a:t> </a:t>
            </a:r>
            <a:r>
              <a:rPr lang="en-US" dirty="0" err="1"/>
              <a:t>trasferito</a:t>
            </a:r>
            <a:r>
              <a:rPr lang="en-US" dirty="0"/>
              <a:t> </a:t>
            </a:r>
            <a:r>
              <a:rPr lang="en-US" dirty="0" err="1"/>
              <a:t>l’immobile</a:t>
            </a:r>
            <a:r>
              <a:rPr lang="en-US" dirty="0"/>
              <a:t> </a:t>
            </a:r>
            <a:r>
              <a:rPr lang="en-US" dirty="0" err="1"/>
              <a:t>ultimato</a:t>
            </a:r>
            <a:r>
              <a:rPr lang="en-US" dirty="0"/>
              <a:t>?</a:t>
            </a:r>
          </a:p>
          <a:p>
            <a:r>
              <a:rPr lang="en-US" dirty="0"/>
              <a:t>A </a:t>
            </a:r>
            <a:r>
              <a:rPr lang="en-US" i="1" dirty="0"/>
              <a:t>fortiori, </a:t>
            </a:r>
            <a:r>
              <a:rPr lang="en-US" dirty="0"/>
              <a:t>la </a:t>
            </a:r>
            <a:r>
              <a:rPr lang="en-US" dirty="0" err="1"/>
              <a:t>nullità</a:t>
            </a:r>
            <a:r>
              <a:rPr lang="en-US" dirty="0"/>
              <a:t> </a:t>
            </a:r>
            <a:r>
              <a:rPr lang="en-US" dirty="0" err="1"/>
              <a:t>relativa</a:t>
            </a:r>
            <a:r>
              <a:rPr lang="en-US" dirty="0"/>
              <a:t> non </a:t>
            </a:r>
            <a:r>
              <a:rPr lang="en-US" dirty="0" err="1"/>
              <a:t>può</a:t>
            </a:r>
            <a:r>
              <a:rPr lang="en-US" dirty="0"/>
              <a:t> </a:t>
            </a:r>
            <a:r>
              <a:rPr lang="en-US" dirty="0" err="1"/>
              <a:t>essere</a:t>
            </a:r>
            <a:r>
              <a:rPr lang="en-US" dirty="0"/>
              <a:t> </a:t>
            </a:r>
            <a:r>
              <a:rPr lang="en-US" dirty="0" err="1"/>
              <a:t>fatta</a:t>
            </a:r>
            <a:r>
              <a:rPr lang="en-US" dirty="0"/>
              <a:t> </a:t>
            </a:r>
            <a:r>
              <a:rPr lang="en-US" dirty="0" err="1"/>
              <a:t>valere</a:t>
            </a:r>
            <a:r>
              <a:rPr lang="en-US" dirty="0"/>
              <a:t> </a:t>
            </a:r>
            <a:r>
              <a:rPr lang="en-US" dirty="0" err="1"/>
              <a:t>quando</a:t>
            </a:r>
            <a:r>
              <a:rPr lang="en-US" dirty="0"/>
              <a:t> </a:t>
            </a:r>
            <a:r>
              <a:rPr lang="en-US" b="1" dirty="0" err="1"/>
              <a:t>l’immobile</a:t>
            </a:r>
            <a:r>
              <a:rPr lang="en-US" b="1" dirty="0"/>
              <a:t> è </a:t>
            </a:r>
            <a:r>
              <a:rPr lang="en-US" b="1" dirty="0" err="1"/>
              <a:t>stato</a:t>
            </a:r>
            <a:r>
              <a:rPr lang="en-US" b="1" dirty="0"/>
              <a:t> </a:t>
            </a:r>
            <a:r>
              <a:rPr lang="en-US" b="1" dirty="0" err="1"/>
              <a:t>alienato</a:t>
            </a:r>
            <a:r>
              <a:rPr lang="en-US" b="1" dirty="0"/>
              <a:t> a </a:t>
            </a:r>
            <a:r>
              <a:rPr lang="en-US" b="1" dirty="0" err="1"/>
              <a:t>terzi</a:t>
            </a:r>
            <a:endParaRPr lang="en-US" b="1" dirty="0"/>
          </a:p>
          <a:p>
            <a:endParaRPr lang="en-US" dirty="0"/>
          </a:p>
        </p:txBody>
      </p:sp>
    </p:spTree>
    <p:extLst>
      <p:ext uri="{BB962C8B-B14F-4D97-AF65-F5344CB8AC3E}">
        <p14:creationId xmlns:p14="http://schemas.microsoft.com/office/powerpoint/2010/main" val="35077327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1C66712-00BD-4508-90E1-8EE3F9D42E13}"/>
              </a:ext>
            </a:extLst>
          </p:cNvPr>
          <p:cNvSpPr>
            <a:spLocks noGrp="1"/>
          </p:cNvSpPr>
          <p:nvPr>
            <p:ph idx="4294967295"/>
          </p:nvPr>
        </p:nvSpPr>
        <p:spPr>
          <a:xfrm>
            <a:off x="0" y="1825625"/>
            <a:ext cx="10515600" cy="4351338"/>
          </a:xfrm>
        </p:spPr>
        <p:txBody>
          <a:bodyPr/>
          <a:lstStyle/>
          <a:p>
            <a:pPr marL="0" indent="0" algn="ctr">
              <a:buNone/>
            </a:pPr>
            <a:r>
              <a:rPr lang="it-IT" sz="7200" dirty="0"/>
              <a:t>Grazie per l’attenzione</a:t>
            </a:r>
          </a:p>
          <a:p>
            <a:pPr marL="0" indent="0">
              <a:buNone/>
            </a:pPr>
            <a:endParaRPr lang="en-US" dirty="0"/>
          </a:p>
        </p:txBody>
      </p:sp>
    </p:spTree>
    <p:extLst>
      <p:ext uri="{BB962C8B-B14F-4D97-AF65-F5344CB8AC3E}">
        <p14:creationId xmlns:p14="http://schemas.microsoft.com/office/powerpoint/2010/main" val="2206073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B67AA5-CE75-428A-9ABC-C102A51106D4}"/>
              </a:ext>
            </a:extLst>
          </p:cNvPr>
          <p:cNvSpPr>
            <a:spLocks noGrp="1"/>
          </p:cNvSpPr>
          <p:nvPr>
            <p:ph type="title"/>
          </p:nvPr>
        </p:nvSpPr>
        <p:spPr/>
        <p:txBody>
          <a:bodyPr>
            <a:normAutofit fontScale="90000"/>
          </a:bodyPr>
          <a:lstStyle/>
          <a:p>
            <a:pPr algn="ctr"/>
            <a:r>
              <a:rPr lang="it-IT" dirty="0"/>
              <a:t>Fideiussione</a:t>
            </a:r>
            <a:br>
              <a:rPr lang="it-IT" dirty="0"/>
            </a:br>
            <a:r>
              <a:rPr lang="it-IT" sz="2200" dirty="0"/>
              <a:t>art. 3, comma 7-bis aggiunto dall’art. 385, comma 1, lett. d), d.lgs. n. 14/2019 </a:t>
            </a:r>
            <a:br>
              <a:rPr lang="it-IT" sz="2200" dirty="0"/>
            </a:br>
            <a:r>
              <a:rPr lang="it-IT" sz="2200" dirty="0"/>
              <a:t>a decorrere dal 16 marzo 2019</a:t>
            </a:r>
            <a:r>
              <a:rPr lang="it-IT" sz="4400" dirty="0"/>
              <a:t> </a:t>
            </a:r>
            <a:endParaRPr lang="en-US" dirty="0"/>
          </a:p>
        </p:txBody>
      </p:sp>
      <p:sp>
        <p:nvSpPr>
          <p:cNvPr id="3" name="Segnaposto contenuto 2">
            <a:extLst>
              <a:ext uri="{FF2B5EF4-FFF2-40B4-BE49-F238E27FC236}">
                <a16:creationId xmlns:a16="http://schemas.microsoft.com/office/drawing/2014/main" id="{E37FBAE3-6437-4800-B27B-8F678932DE12}"/>
              </a:ext>
            </a:extLst>
          </p:cNvPr>
          <p:cNvSpPr>
            <a:spLocks noGrp="1"/>
          </p:cNvSpPr>
          <p:nvPr>
            <p:ph idx="1"/>
          </p:nvPr>
        </p:nvSpPr>
        <p:spPr/>
        <p:txBody>
          <a:bodyPr/>
          <a:lstStyle/>
          <a:p>
            <a:pPr marL="0" indent="0">
              <a:buNone/>
            </a:pPr>
            <a:r>
              <a:rPr lang="en-US" sz="3600" dirty="0"/>
              <a:t>“</a:t>
            </a:r>
            <a:r>
              <a:rPr lang="en-US" sz="3600" i="1" dirty="0"/>
              <a:t>Con </a:t>
            </a:r>
            <a:r>
              <a:rPr lang="en-US" sz="3600" i="1" dirty="0" err="1"/>
              <a:t>decreto</a:t>
            </a:r>
            <a:r>
              <a:rPr lang="en-US" sz="3600" i="1" dirty="0"/>
              <a:t> del </a:t>
            </a:r>
            <a:r>
              <a:rPr lang="en-US" sz="3600" i="1" dirty="0" err="1"/>
              <a:t>Ministero</a:t>
            </a:r>
            <a:r>
              <a:rPr lang="en-US" sz="3600" i="1" dirty="0"/>
              <a:t> </a:t>
            </a:r>
            <a:r>
              <a:rPr lang="en-US" sz="3600" i="1" dirty="0" err="1"/>
              <a:t>della</a:t>
            </a:r>
            <a:r>
              <a:rPr lang="en-US" sz="3600" i="1" dirty="0"/>
              <a:t> </a:t>
            </a:r>
            <a:r>
              <a:rPr lang="en-US" sz="3600" i="1" dirty="0" err="1"/>
              <a:t>giustizia</a:t>
            </a:r>
            <a:r>
              <a:rPr lang="en-US" sz="3600" i="1" dirty="0"/>
              <a:t>, di concerto con il </a:t>
            </a:r>
            <a:r>
              <a:rPr lang="en-US" sz="3600" i="1" dirty="0" err="1"/>
              <a:t>Ministro</a:t>
            </a:r>
            <a:r>
              <a:rPr lang="en-US" sz="3600" i="1" dirty="0"/>
              <a:t> </a:t>
            </a:r>
            <a:r>
              <a:rPr lang="en-US" sz="3600" i="1" dirty="0" err="1"/>
              <a:t>dell’economia</a:t>
            </a:r>
            <a:r>
              <a:rPr lang="en-US" sz="3600" i="1" dirty="0"/>
              <a:t> e </a:t>
            </a:r>
            <a:r>
              <a:rPr lang="en-US" sz="3600" i="1" dirty="0" err="1"/>
              <a:t>delle</a:t>
            </a:r>
            <a:r>
              <a:rPr lang="en-US" sz="3600" i="1" dirty="0"/>
              <a:t> </a:t>
            </a:r>
            <a:r>
              <a:rPr lang="en-US" sz="3600" i="1" dirty="0" err="1"/>
              <a:t>finanze</a:t>
            </a:r>
            <a:r>
              <a:rPr lang="en-US" sz="3600" i="1" dirty="0"/>
              <a:t>, da </a:t>
            </a:r>
            <a:r>
              <a:rPr lang="en-US" sz="3600" i="1" dirty="0" err="1"/>
              <a:t>adottarsi</a:t>
            </a:r>
            <a:r>
              <a:rPr lang="en-US" sz="3600" i="1" dirty="0"/>
              <a:t> </a:t>
            </a:r>
            <a:r>
              <a:rPr lang="en-US" sz="3600" i="1" dirty="0" err="1"/>
              <a:t>entro</a:t>
            </a:r>
            <a:r>
              <a:rPr lang="en-US" sz="3600" i="1" dirty="0"/>
              <a:t> </a:t>
            </a:r>
            <a:r>
              <a:rPr lang="en-US" sz="3600" i="1" dirty="0" err="1"/>
              <a:t>novanta</a:t>
            </a:r>
            <a:r>
              <a:rPr lang="en-US" sz="3600" i="1" dirty="0"/>
              <a:t> </a:t>
            </a:r>
            <a:r>
              <a:rPr lang="en-US" sz="3600" i="1" dirty="0" err="1"/>
              <a:t>giorni</a:t>
            </a:r>
            <a:r>
              <a:rPr lang="en-US" sz="3600" i="1" dirty="0"/>
              <a:t> </a:t>
            </a:r>
            <a:r>
              <a:rPr lang="en-US" sz="3600" i="1" dirty="0" err="1"/>
              <a:t>dalla</a:t>
            </a:r>
            <a:r>
              <a:rPr lang="en-US" sz="3600" i="1" dirty="0"/>
              <a:t> data di </a:t>
            </a:r>
            <a:r>
              <a:rPr lang="en-US" sz="3600" i="1" dirty="0" err="1"/>
              <a:t>entrata</a:t>
            </a:r>
            <a:r>
              <a:rPr lang="en-US" sz="3600" i="1" dirty="0"/>
              <a:t> in </a:t>
            </a:r>
            <a:r>
              <a:rPr lang="en-US" sz="3600" i="1" dirty="0" err="1"/>
              <a:t>vigore</a:t>
            </a:r>
            <a:r>
              <a:rPr lang="en-US" sz="3600" i="1" dirty="0"/>
              <a:t> </a:t>
            </a:r>
            <a:r>
              <a:rPr lang="en-US" sz="3600" i="1" dirty="0" err="1"/>
              <a:t>della</a:t>
            </a:r>
            <a:r>
              <a:rPr lang="en-US" sz="3600" i="1" dirty="0"/>
              <a:t> </a:t>
            </a:r>
            <a:r>
              <a:rPr lang="en-US" sz="3600" i="1" dirty="0" err="1"/>
              <a:t>presente</a:t>
            </a:r>
            <a:r>
              <a:rPr lang="en-US" sz="3600" i="1" dirty="0"/>
              <a:t> </a:t>
            </a:r>
            <a:r>
              <a:rPr lang="en-US" sz="3600" i="1" dirty="0" err="1"/>
              <a:t>disposizione</a:t>
            </a:r>
            <a:r>
              <a:rPr lang="en-US" sz="3600" i="1" dirty="0"/>
              <a:t> </a:t>
            </a:r>
            <a:r>
              <a:rPr lang="en-US" sz="3600" dirty="0"/>
              <a:t>[16 </a:t>
            </a:r>
            <a:r>
              <a:rPr lang="en-US" sz="3600" dirty="0" err="1"/>
              <a:t>marzo</a:t>
            </a:r>
            <a:r>
              <a:rPr lang="en-US" sz="3600" dirty="0"/>
              <a:t> 2019!] </a:t>
            </a:r>
            <a:r>
              <a:rPr lang="en-US" sz="3600" i="1" dirty="0"/>
              <a:t>è </a:t>
            </a:r>
            <a:r>
              <a:rPr lang="en-US" sz="3600" i="1" dirty="0" err="1"/>
              <a:t>determinato</a:t>
            </a:r>
            <a:r>
              <a:rPr lang="en-US" sz="3600" i="1" dirty="0"/>
              <a:t> </a:t>
            </a:r>
            <a:r>
              <a:rPr lang="en-US" sz="3600" b="1" i="1" dirty="0"/>
              <a:t>il </a:t>
            </a:r>
            <a:r>
              <a:rPr lang="en-US" sz="3600" b="1" i="1" dirty="0" err="1"/>
              <a:t>modello</a:t>
            </a:r>
            <a:r>
              <a:rPr lang="en-US" sz="3600" b="1" i="1" dirty="0"/>
              <a:t> standard </a:t>
            </a:r>
            <a:r>
              <a:rPr lang="en-US" sz="3600" b="1" i="1" dirty="0" err="1"/>
              <a:t>della</a:t>
            </a:r>
            <a:r>
              <a:rPr lang="en-US" sz="3600" b="1" i="1" dirty="0"/>
              <a:t> </a:t>
            </a:r>
            <a:r>
              <a:rPr lang="en-US" sz="3600" b="1" i="1" dirty="0" err="1"/>
              <a:t>fideiussione</a:t>
            </a:r>
            <a:r>
              <a:rPr lang="en-US" sz="3600" dirty="0"/>
              <a:t>”</a:t>
            </a:r>
          </a:p>
          <a:p>
            <a:pPr marL="0" indent="0">
              <a:buNone/>
            </a:pPr>
            <a:endParaRPr lang="en-US" dirty="0"/>
          </a:p>
        </p:txBody>
      </p:sp>
    </p:spTree>
    <p:extLst>
      <p:ext uri="{BB962C8B-B14F-4D97-AF65-F5344CB8AC3E}">
        <p14:creationId xmlns:p14="http://schemas.microsoft.com/office/powerpoint/2010/main" val="3160018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479D62A-A1B5-4178-9A09-2E2C59D1DB43}"/>
              </a:ext>
            </a:extLst>
          </p:cNvPr>
          <p:cNvSpPr>
            <a:spLocks noGrp="1"/>
          </p:cNvSpPr>
          <p:nvPr>
            <p:ph type="title"/>
          </p:nvPr>
        </p:nvSpPr>
        <p:spPr/>
        <p:txBody>
          <a:bodyPr>
            <a:normAutofit/>
          </a:bodyPr>
          <a:lstStyle/>
          <a:p>
            <a:pPr algn="ctr"/>
            <a:r>
              <a:rPr lang="it-IT" dirty="0"/>
              <a:t>Contenuto del preliminare </a:t>
            </a:r>
            <a:br>
              <a:rPr lang="it-IT" dirty="0"/>
            </a:br>
            <a:r>
              <a:rPr lang="it-IT" sz="2200" dirty="0"/>
              <a:t>art. 6, lett. g) sostituito dall’art. 388, comma 1, lett. a) e lett. d), d.lgs. n. 14/2019 </a:t>
            </a:r>
            <a:br>
              <a:rPr lang="it-IT" sz="2200" dirty="0"/>
            </a:br>
            <a:r>
              <a:rPr lang="it-IT" sz="2200" dirty="0"/>
              <a:t>a decorrere dal 16 marzo 2019 </a:t>
            </a:r>
            <a:endParaRPr lang="en-US" sz="2200" dirty="0"/>
          </a:p>
        </p:txBody>
      </p:sp>
      <p:sp>
        <p:nvSpPr>
          <p:cNvPr id="3" name="Segnaposto contenuto 2">
            <a:extLst>
              <a:ext uri="{FF2B5EF4-FFF2-40B4-BE49-F238E27FC236}">
                <a16:creationId xmlns:a16="http://schemas.microsoft.com/office/drawing/2014/main" id="{449167F9-1385-4423-84BA-F649CF9CB21C}"/>
              </a:ext>
            </a:extLst>
          </p:cNvPr>
          <p:cNvSpPr>
            <a:spLocks noGrp="1"/>
          </p:cNvSpPr>
          <p:nvPr>
            <p:ph idx="1"/>
          </p:nvPr>
        </p:nvSpPr>
        <p:spPr/>
        <p:txBody>
          <a:bodyPr/>
          <a:lstStyle/>
          <a:p>
            <a:r>
              <a:rPr lang="it-IT" dirty="0"/>
              <a:t>Il contratto preliminare ed ogni altro contratto diretto al successivo acquisto in capo ad una persona fisica della proprietà di altro  diritto reale su un immobile da costruire </a:t>
            </a:r>
            <a:r>
              <a:rPr lang="it-IT" b="1" dirty="0">
                <a:solidFill>
                  <a:srgbClr val="FF0000"/>
                </a:solidFill>
              </a:rPr>
              <a:t>devono essere stipulati per atto pubblico o per scrittura privata autenticata e </a:t>
            </a:r>
          </a:p>
          <a:p>
            <a:pPr marL="0" indent="0">
              <a:buNone/>
            </a:pPr>
            <a:r>
              <a:rPr lang="it-IT" b="1" dirty="0">
                <a:solidFill>
                  <a:srgbClr val="0070C0"/>
                </a:solidFill>
              </a:rPr>
              <a:t>devono contenere:</a:t>
            </a:r>
          </a:p>
          <a:p>
            <a:pPr>
              <a:buFont typeface="Wingdings" panose="05000000000000000000" pitchFamily="2" charset="2"/>
              <a:buChar char="ü"/>
            </a:pPr>
            <a:r>
              <a:rPr lang="it-IT" dirty="0"/>
              <a:t>[…] g) </a:t>
            </a:r>
            <a:r>
              <a:rPr lang="it-IT" b="1" dirty="0">
                <a:solidFill>
                  <a:srgbClr val="00B050"/>
                </a:solidFill>
              </a:rPr>
              <a:t>gli estremi della fideiussione di cui all’art. 2 </a:t>
            </a:r>
            <a:r>
              <a:rPr lang="it-IT" dirty="0"/>
              <a:t>e </a:t>
            </a:r>
            <a:r>
              <a:rPr lang="it-IT" b="1" dirty="0">
                <a:solidFill>
                  <a:srgbClr val="7030A0"/>
                </a:solidFill>
              </a:rPr>
              <a:t>l’attestazione della sua conformità al modello standard approvato con decreto ministeriale </a:t>
            </a:r>
            <a:endParaRPr lang="en-US" b="1" dirty="0">
              <a:solidFill>
                <a:srgbClr val="7030A0"/>
              </a:solidFill>
            </a:endParaRPr>
          </a:p>
        </p:txBody>
      </p:sp>
    </p:spTree>
    <p:extLst>
      <p:ext uri="{BB962C8B-B14F-4D97-AF65-F5344CB8AC3E}">
        <p14:creationId xmlns:p14="http://schemas.microsoft.com/office/powerpoint/2010/main" val="4138026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F65731-5193-4FFE-BFF8-4EE55829AF02}"/>
              </a:ext>
            </a:extLst>
          </p:cNvPr>
          <p:cNvSpPr>
            <a:spLocks noGrp="1"/>
          </p:cNvSpPr>
          <p:nvPr>
            <p:ph type="title"/>
          </p:nvPr>
        </p:nvSpPr>
        <p:spPr/>
        <p:txBody>
          <a:bodyPr>
            <a:normAutofit fontScale="90000"/>
          </a:bodyPr>
          <a:lstStyle/>
          <a:p>
            <a:pPr algn="ctr"/>
            <a:br>
              <a:rPr lang="it-IT" dirty="0"/>
            </a:br>
            <a:r>
              <a:rPr lang="it-IT" dirty="0"/>
              <a:t>Assicurazione</a:t>
            </a:r>
            <a:br>
              <a:rPr lang="it-IT" dirty="0"/>
            </a:br>
            <a:r>
              <a:rPr lang="it-IT" sz="2200" dirty="0"/>
              <a:t>art. 4 dall’art. 386, comma 1, lett. a) e lett. d), d.lgs. n. 14/2019 </a:t>
            </a:r>
            <a:br>
              <a:rPr lang="it-IT" sz="2200" dirty="0"/>
            </a:br>
            <a:r>
              <a:rPr lang="it-IT" sz="2200" dirty="0"/>
              <a:t>a decorrere dal 16 marzo 2019 </a:t>
            </a:r>
            <a:br>
              <a:rPr lang="it-IT" dirty="0"/>
            </a:br>
            <a:endParaRPr lang="en-US" dirty="0"/>
          </a:p>
        </p:txBody>
      </p:sp>
      <p:sp>
        <p:nvSpPr>
          <p:cNvPr id="3" name="Segnaposto contenuto 2">
            <a:extLst>
              <a:ext uri="{FF2B5EF4-FFF2-40B4-BE49-F238E27FC236}">
                <a16:creationId xmlns:a16="http://schemas.microsoft.com/office/drawing/2014/main" id="{DEC48FF1-7813-4DEC-9D32-2163DD426F35}"/>
              </a:ext>
            </a:extLst>
          </p:cNvPr>
          <p:cNvSpPr>
            <a:spLocks noGrp="1"/>
          </p:cNvSpPr>
          <p:nvPr>
            <p:ph idx="1"/>
          </p:nvPr>
        </p:nvSpPr>
        <p:spPr/>
        <p:txBody>
          <a:bodyPr>
            <a:normAutofit fontScale="92500" lnSpcReduction="10000"/>
          </a:bodyPr>
          <a:lstStyle/>
          <a:p>
            <a:r>
              <a:rPr lang="it-IT" dirty="0"/>
              <a:t>L’obbligo del costruttore di contrarre e consegnare all’acquirente all’atto del trasferimento della proprietà una polizza assicurativa indennitaria decennale a beneficio dell’acquirente, con effetto dalla data di ultimazione dei lavori, a copertura dei danni di cui all’art. 1669 c.c., è ora sancito «</a:t>
            </a:r>
            <a:r>
              <a:rPr lang="it-IT" b="1" dirty="0">
                <a:solidFill>
                  <a:srgbClr val="FF0000"/>
                </a:solidFill>
              </a:rPr>
              <a:t>a pena di nullità del contratto che può essere fatta valere solo dall’acquirente</a:t>
            </a:r>
            <a:r>
              <a:rPr lang="it-IT" dirty="0"/>
              <a:t>» (nullità di protezione)</a:t>
            </a:r>
          </a:p>
          <a:p>
            <a:r>
              <a:rPr lang="it-IT" dirty="0"/>
              <a:t>In caso di inadempimento dell’obbligo, l’acquirente che abbia comunicato al costruttore la propria volontà di recedere dal contratto </a:t>
            </a:r>
            <a:r>
              <a:rPr lang="it-IT" b="1" dirty="0">
                <a:solidFill>
                  <a:srgbClr val="0070C0"/>
                </a:solidFill>
              </a:rPr>
              <a:t>ha diritto di escutere la fideiussione</a:t>
            </a:r>
          </a:p>
          <a:p>
            <a:r>
              <a:rPr lang="it-IT" b="1" dirty="0">
                <a:solidFill>
                  <a:srgbClr val="0070C0"/>
                </a:solidFill>
              </a:rPr>
              <a:t>L’atto di trasferimento </a:t>
            </a:r>
            <a:r>
              <a:rPr lang="it-IT" dirty="0"/>
              <a:t>deve contenere </a:t>
            </a:r>
            <a:r>
              <a:rPr lang="it-IT" b="1" dirty="0">
                <a:solidFill>
                  <a:srgbClr val="7030A0"/>
                </a:solidFill>
              </a:rPr>
              <a:t>la menzione </a:t>
            </a:r>
            <a:r>
              <a:rPr lang="it-IT" dirty="0"/>
              <a:t>degli estremi identificativi della polizza assicurativa e della sua conformità al modello standard approvato con decreto ministeriale</a:t>
            </a:r>
          </a:p>
          <a:p>
            <a:endParaRPr lang="en-US" dirty="0"/>
          </a:p>
        </p:txBody>
      </p:sp>
    </p:spTree>
    <p:extLst>
      <p:ext uri="{BB962C8B-B14F-4D97-AF65-F5344CB8AC3E}">
        <p14:creationId xmlns:p14="http://schemas.microsoft.com/office/powerpoint/2010/main" val="3455529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909803-61B6-4937-8CF3-E4B328B0D93D}"/>
              </a:ext>
            </a:extLst>
          </p:cNvPr>
          <p:cNvSpPr>
            <a:spLocks noGrp="1"/>
          </p:cNvSpPr>
          <p:nvPr>
            <p:ph type="title"/>
          </p:nvPr>
        </p:nvSpPr>
        <p:spPr/>
        <p:txBody>
          <a:bodyPr>
            <a:normAutofit/>
          </a:bodyPr>
          <a:lstStyle/>
          <a:p>
            <a:pPr algn="ctr"/>
            <a:r>
              <a:rPr lang="it-IT" dirty="0"/>
              <a:t>Rinuncia alle tutele</a:t>
            </a:r>
            <a:br>
              <a:rPr lang="it-IT" dirty="0"/>
            </a:br>
            <a:r>
              <a:rPr lang="it-IT" sz="2200" dirty="0"/>
              <a:t>art. 5, comma 1-bis aggiunto dall’art. 10-quater, comma 1, </a:t>
            </a:r>
            <a:r>
              <a:rPr lang="it-IT" sz="2200" dirty="0" err="1"/>
              <a:t>d.l.</a:t>
            </a:r>
            <a:r>
              <a:rPr lang="it-IT" sz="2200" dirty="0"/>
              <a:t> n. 47/2014 convertito, con modificazioni, dalla legge n. 80/2014</a:t>
            </a:r>
            <a:endParaRPr lang="en-US" sz="2200" dirty="0"/>
          </a:p>
        </p:txBody>
      </p:sp>
      <p:sp>
        <p:nvSpPr>
          <p:cNvPr id="3" name="Segnaposto contenuto 2">
            <a:extLst>
              <a:ext uri="{FF2B5EF4-FFF2-40B4-BE49-F238E27FC236}">
                <a16:creationId xmlns:a16="http://schemas.microsoft.com/office/drawing/2014/main" id="{04030BB7-81C9-46FD-B286-B36C1C8C3B54}"/>
              </a:ext>
            </a:extLst>
          </p:cNvPr>
          <p:cNvSpPr>
            <a:spLocks noGrp="1"/>
          </p:cNvSpPr>
          <p:nvPr>
            <p:ph idx="1"/>
          </p:nvPr>
        </p:nvSpPr>
        <p:spPr/>
        <p:txBody>
          <a:bodyPr>
            <a:normAutofit fontScale="92500"/>
          </a:bodyPr>
          <a:lstStyle/>
          <a:p>
            <a:pPr marL="0" indent="0">
              <a:buNone/>
            </a:pPr>
            <a:r>
              <a:rPr lang="it-IT" dirty="0"/>
              <a:t>«</a:t>
            </a:r>
            <a:r>
              <a:rPr lang="it-IT" b="1" i="1" dirty="0"/>
              <a:t>L’acquirente non può rinunciare alle tutele previste dal presente decreto; ogni clausola contraria è nulla e deve intendersi come non apposta</a:t>
            </a:r>
            <a:r>
              <a:rPr lang="it-IT" dirty="0"/>
              <a:t>».</a:t>
            </a:r>
          </a:p>
          <a:p>
            <a:pPr marL="0" indent="0">
              <a:buNone/>
            </a:pPr>
            <a:r>
              <a:rPr lang="it-IT" dirty="0"/>
              <a:t>La norma è importante dal punto di vista sistematico perché dà una connotazione più forte alla nullità c.d. di protezione «che può essere fatta valere unicamente dall’acquirente», precisando che la tutela è rinunciabile </a:t>
            </a:r>
            <a:r>
              <a:rPr lang="it-IT" i="1" dirty="0"/>
              <a:t>ex post </a:t>
            </a:r>
            <a:r>
              <a:rPr lang="it-IT" dirty="0"/>
              <a:t>ma non </a:t>
            </a:r>
            <a:r>
              <a:rPr lang="it-IT" i="1" dirty="0"/>
              <a:t>ex ante.</a:t>
            </a:r>
          </a:p>
          <a:p>
            <a:pPr marL="0" indent="0">
              <a:buNone/>
            </a:pPr>
            <a:r>
              <a:rPr lang="it-IT" dirty="0"/>
              <a:t>Le modifiche apportate dal </a:t>
            </a:r>
            <a:r>
              <a:rPr lang="it-IT" sz="2800" dirty="0"/>
              <a:t>d.lgs. n. 14/2019 si applicano </a:t>
            </a:r>
            <a:r>
              <a:rPr lang="it-IT" sz="2800" b="1" dirty="0">
                <a:solidFill>
                  <a:srgbClr val="0070C0"/>
                </a:solidFill>
              </a:rPr>
              <a:t>ai contratti aventi ad oggetto immobili da costruire per i quali il titolo abilitativo edilizio sia stato richiesto o presentato successivamente alla data di entrata in vigore del decreto stesso </a:t>
            </a:r>
            <a:r>
              <a:rPr lang="it-IT" sz="2800" dirty="0"/>
              <a:t>[16 marzo 2019] (art. 5, comma 1-ter).</a:t>
            </a:r>
            <a:endParaRPr lang="en-US" dirty="0"/>
          </a:p>
        </p:txBody>
      </p:sp>
    </p:spTree>
    <p:extLst>
      <p:ext uri="{BB962C8B-B14F-4D97-AF65-F5344CB8AC3E}">
        <p14:creationId xmlns:p14="http://schemas.microsoft.com/office/powerpoint/2010/main" val="2659236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59214E0-20AA-45A4-B055-B24FF99D21BE}"/>
              </a:ext>
            </a:extLst>
          </p:cNvPr>
          <p:cNvSpPr>
            <a:spLocks noGrp="1"/>
          </p:cNvSpPr>
          <p:nvPr>
            <p:ph idx="4294967295"/>
          </p:nvPr>
        </p:nvSpPr>
        <p:spPr>
          <a:xfrm>
            <a:off x="0" y="557784"/>
            <a:ext cx="10515600" cy="5619179"/>
          </a:xfrm>
        </p:spPr>
        <p:txBody>
          <a:bodyPr>
            <a:normAutofit fontScale="92500" lnSpcReduction="10000"/>
          </a:bodyPr>
          <a:lstStyle/>
          <a:p>
            <a:pPr marL="0" indent="0" algn="ctr">
              <a:buNone/>
            </a:pPr>
            <a:r>
              <a:rPr lang="it-IT" dirty="0"/>
              <a:t>Si può affermare che le principali novità della disciplina riguardano:</a:t>
            </a:r>
          </a:p>
          <a:p>
            <a:r>
              <a:rPr lang="it-IT" b="1" dirty="0">
                <a:solidFill>
                  <a:srgbClr val="FF0000"/>
                </a:solidFill>
              </a:rPr>
              <a:t>Il rafforzamento dell’obbligo di consegnare l’assicurazione postuma decennale </a:t>
            </a:r>
            <a:r>
              <a:rPr lang="it-IT" dirty="0"/>
              <a:t>che è sancito a pena di nullità (di protezione) del  contratto di trasferimento immobiliare</a:t>
            </a:r>
          </a:p>
          <a:p>
            <a:r>
              <a:rPr lang="it-IT" b="1" dirty="0">
                <a:solidFill>
                  <a:srgbClr val="0070C0"/>
                </a:solidFill>
              </a:rPr>
              <a:t>Il collegamento tra la consegna dell’assicurazione e la garanzia fideiussoria </a:t>
            </a:r>
            <a:r>
              <a:rPr lang="it-IT" sz="2600" dirty="0"/>
              <a:t>i)</a:t>
            </a:r>
            <a:r>
              <a:rPr lang="it-IT" b="1" dirty="0">
                <a:solidFill>
                  <a:srgbClr val="0070C0"/>
                </a:solidFill>
              </a:rPr>
              <a:t> </a:t>
            </a:r>
            <a:r>
              <a:rPr lang="it-IT" dirty="0"/>
              <a:t>che garantisce anche contro l’inadempimento dell’obbligo assicurativo, ii) può essere escussa dall’acquirente in caso di mancata consegna e di suo recesso dal contratto, iii) cessa con la consegna al fideiussore di copia del trasferimento in cui sono menzionati gli estremi dell’assicurazione e la sua conformità al modello standard</a:t>
            </a:r>
          </a:p>
          <a:p>
            <a:r>
              <a:rPr lang="it-IT" b="1" dirty="0">
                <a:solidFill>
                  <a:schemeClr val="accent2"/>
                </a:solidFill>
              </a:rPr>
              <a:t>La forma vincolata del contratto preliminare per atto pubblico o per scrittura privata autenticata</a:t>
            </a:r>
            <a:r>
              <a:rPr lang="it-IT" dirty="0"/>
              <a:t> che pone il notaio quale garante del rispetto della disciplina di tutela dell’acquirente</a:t>
            </a:r>
          </a:p>
          <a:p>
            <a:r>
              <a:rPr lang="it-IT" dirty="0"/>
              <a:t>La previsione di un </a:t>
            </a:r>
            <a:r>
              <a:rPr lang="it-IT" b="1" dirty="0">
                <a:solidFill>
                  <a:srgbClr val="00B050"/>
                </a:solidFill>
              </a:rPr>
              <a:t>modello standard ministeriale </a:t>
            </a:r>
            <a:r>
              <a:rPr lang="it-IT" dirty="0"/>
              <a:t>di fideiussione e di assicurazione</a:t>
            </a:r>
            <a:endParaRPr lang="en-US" dirty="0"/>
          </a:p>
        </p:txBody>
      </p:sp>
    </p:spTree>
    <p:extLst>
      <p:ext uri="{BB962C8B-B14F-4D97-AF65-F5344CB8AC3E}">
        <p14:creationId xmlns:p14="http://schemas.microsoft.com/office/powerpoint/2010/main" val="44980774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806</TotalTime>
  <Words>5096</Words>
  <Application>Microsoft Office PowerPoint</Application>
  <PresentationFormat>Widescreen</PresentationFormat>
  <Paragraphs>187</Paragraphs>
  <Slides>46</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46</vt:i4>
      </vt:variant>
    </vt:vector>
  </HeadingPairs>
  <TitlesOfParts>
    <vt:vector size="52" baseType="lpstr">
      <vt:lpstr>Arial</vt:lpstr>
      <vt:lpstr>Calibri</vt:lpstr>
      <vt:lpstr>Calibri Light</vt:lpstr>
      <vt:lpstr>Verdana</vt:lpstr>
      <vt:lpstr>Wingdings</vt:lpstr>
      <vt:lpstr>Tema di Office</vt:lpstr>
      <vt:lpstr>   Trani 23 ottobre 2021</vt:lpstr>
      <vt:lpstr>Fideiussione cosa garantisce art. 3, comma 1 sostituito dall’art. 385, comma 1, lett. a), d.lgs. n. 14/2019  a decorrere dal 16 marzo 2019</vt:lpstr>
      <vt:lpstr>Fideiussione art. 3, comma 3, lett. b) sostituito dall’art. 385, comma 1, lett. b), d.lgs. n. 14/2019  a decorrere dal 16 marzo 2019</vt:lpstr>
      <vt:lpstr>Fideiussione art. 3, comma 7 sostituito dall’art. 385, comma 1, lett. c), d.lgs. n. 14/2019  a decorrere dal 16 marzo 2019 </vt:lpstr>
      <vt:lpstr>Fideiussione art. 3, comma 7-bis aggiunto dall’art. 385, comma 1, lett. d), d.lgs. n. 14/2019  a decorrere dal 16 marzo 2019 </vt:lpstr>
      <vt:lpstr>Contenuto del preliminare  art. 6, lett. g) sostituito dall’art. 388, comma 1, lett. a) e lett. d), d.lgs. n. 14/2019  a decorrere dal 16 marzo 2019 </vt:lpstr>
      <vt:lpstr> Assicurazione art. 4 dall’art. 386, comma 1, lett. a) e lett. d), d.lgs. n. 14/2019  a decorrere dal 16 marzo 2019  </vt:lpstr>
      <vt:lpstr>Rinuncia alle tutele art. 5, comma 1-bis aggiunto dall’art. 10-quater, comma 1, d.l. n. 47/2014 convertito, con modificazioni, dalla legge n. 80/2014</vt:lpstr>
      <vt:lpstr>Presentazione standard di PowerPoint</vt:lpstr>
      <vt:lpstr>Il contenuto della fideiussione e della polizza assicurativa in attesa dell’approvazione dei modelli standard</vt:lpstr>
      <vt:lpstr>Il controllo notarile </vt:lpstr>
      <vt:lpstr>Requisiti della fideiussione art. 3, d.lgs. n. 122/2005</vt:lpstr>
      <vt:lpstr>Requisiti della fideiussione art. 3, d.lgs. n. 122/2005</vt:lpstr>
      <vt:lpstr>La fideiussione inidonea</vt:lpstr>
      <vt:lpstr>La fideiussione inidonea casistica</vt:lpstr>
      <vt:lpstr>La fideiussione a scadenza fissa</vt:lpstr>
      <vt:lpstr>La fideiussione a scadenza fissa Correttivi</vt:lpstr>
      <vt:lpstr>L’immobile venduto al grezzo Focus Pubblicistico. La disciplina degli immobili da costruire e il bene «al rustico» (est. Leo, Musto), in CNN Notizie del 6 agosto 2021</vt:lpstr>
      <vt:lpstr>Immobile «al grezzo» già costruito </vt:lpstr>
      <vt:lpstr>Immobile «al grezzo» già costruito in fabbricato condominiale </vt:lpstr>
      <vt:lpstr>Immobile «al grezzo» già costruito e contratto d’appalto</vt:lpstr>
      <vt:lpstr>Immobile da costruire «al grezzo»</vt:lpstr>
      <vt:lpstr>Immobile da costruire «al grezzo» e polizza assicurativa</vt:lpstr>
      <vt:lpstr>Immobile promesso in vendita ultimato ma trasferito «al grezzo»</vt:lpstr>
      <vt:lpstr>La tutela del promittente venditore in caso di inadempimento del promissario acquirente d’immobili da costruire. I possibili rimedi sul piano della pubblicità immobiliare (est. Pelizzatti, Leo, Musto)</vt:lpstr>
      <vt:lpstr>Possibile soluzione</vt:lpstr>
      <vt:lpstr>Poteri del mandatario</vt:lpstr>
      <vt:lpstr>Rinuncia del promissario acquirente alla trascrizione del preliminare</vt:lpstr>
      <vt:lpstr>La postergazione del grado Chianale, La forma autentica del preliminare di vendita di immobili in costruzione ex art. 388 c.c.i.i. minaccia il credito edilizio, in www.dirittobancario.it</vt:lpstr>
      <vt:lpstr>Art. 2825-bis c.c. Postergazione legale della trascrizione del preliminare rispetto all’ipoteca</vt:lpstr>
      <vt:lpstr>Postergazione del grado (segue)</vt:lpstr>
      <vt:lpstr>Gli interventi di ristrutturazione Focus pubblicistico. La disciplina degli immobili da costruire e gli interventi edilizi su immobili esistenti (est. Pelizzatti, Leo, Musto), in CNN Notizie 6 agosto 2021</vt:lpstr>
      <vt:lpstr>Il titolo edilizio</vt:lpstr>
      <vt:lpstr>Le modifiche al T.u. edilizia  del 2020</vt:lpstr>
      <vt:lpstr>La ristrutturazione e la polizza assicurativa</vt:lpstr>
      <vt:lpstr>Il perimetro applicativo</vt:lpstr>
      <vt:lpstr>Presentazione standard di PowerPoint</vt:lpstr>
      <vt:lpstr>Il rapporto tra il contratto preliminare (nullo) ed il contratto definitivo</vt:lpstr>
      <vt:lpstr>Aspetti da valutare</vt:lpstr>
      <vt:lpstr>La nullità relativa</vt:lpstr>
      <vt:lpstr>La tutela del consumatore</vt:lpstr>
      <vt:lpstr>Il rapporto tra il contratto preliminare (nullo) ed il contratto definitivo</vt:lpstr>
      <vt:lpstr>L’autonomia del contratto definitivo</vt:lpstr>
      <vt:lpstr>La convalida tacita del contratto</vt:lpstr>
      <vt:lpstr>L’interesse ad agire del compratore</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Trani 23 ottobre 2021</dc:title>
  <dc:creator>Office Notaio Torroni</dc:creator>
  <cp:lastModifiedBy>Daniela Bertaccini</cp:lastModifiedBy>
  <cp:revision>56</cp:revision>
  <dcterms:created xsi:type="dcterms:W3CDTF">2021-09-09T20:34:11Z</dcterms:created>
  <dcterms:modified xsi:type="dcterms:W3CDTF">2022-01-10T11:59:51Z</dcterms:modified>
</cp:coreProperties>
</file>