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E2"/>
    <a:srgbClr val="495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5373" autoAdjust="0"/>
  </p:normalViewPr>
  <p:slideViewPr>
    <p:cSldViewPr snapToGrid="0">
      <p:cViewPr varScale="1">
        <p:scale>
          <a:sx n="109" d="100"/>
          <a:sy n="109" d="100"/>
        </p:scale>
        <p:origin x="558"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32396A2F-271D-4812-A824-A5D5EC385939}" type="datetimeFigureOut">
              <a:rPr lang="it-IT" smtClean="0"/>
              <a:t>05/11/2020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9C29D98-14DA-4C86-ADD6-1CEFD969FE1C}" type="slidenum">
              <a:rPr lang="it-IT" smtClean="0"/>
              <a:t>‹N›</a:t>
            </a:fld>
            <a:endParaRPr lang="it-IT"/>
          </a:p>
        </p:txBody>
      </p:sp>
    </p:spTree>
    <p:extLst>
      <p:ext uri="{BB962C8B-B14F-4D97-AF65-F5344CB8AC3E}">
        <p14:creationId xmlns:p14="http://schemas.microsoft.com/office/powerpoint/2010/main" val="407541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2396A2F-271D-4812-A824-A5D5EC385939}" type="datetimeFigureOut">
              <a:rPr lang="it-IT" smtClean="0"/>
              <a:t>05/11/2020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9C29D98-14DA-4C86-ADD6-1CEFD969FE1C}" type="slidenum">
              <a:rPr lang="it-IT" smtClean="0"/>
              <a:t>‹N›</a:t>
            </a:fld>
            <a:endParaRPr lang="it-IT"/>
          </a:p>
        </p:txBody>
      </p:sp>
    </p:spTree>
    <p:extLst>
      <p:ext uri="{BB962C8B-B14F-4D97-AF65-F5344CB8AC3E}">
        <p14:creationId xmlns:p14="http://schemas.microsoft.com/office/powerpoint/2010/main" val="189431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2396A2F-271D-4812-A824-A5D5EC385939}" type="datetimeFigureOut">
              <a:rPr lang="it-IT" smtClean="0"/>
              <a:t>05/11/2020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9C29D98-14DA-4C86-ADD6-1CEFD969FE1C}" type="slidenum">
              <a:rPr lang="it-IT" smtClean="0"/>
              <a:t>‹N›</a:t>
            </a:fld>
            <a:endParaRPr lang="it-IT"/>
          </a:p>
        </p:txBody>
      </p:sp>
    </p:spTree>
    <p:extLst>
      <p:ext uri="{BB962C8B-B14F-4D97-AF65-F5344CB8AC3E}">
        <p14:creationId xmlns:p14="http://schemas.microsoft.com/office/powerpoint/2010/main" val="1468515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2396A2F-271D-4812-A824-A5D5EC385939}" type="datetimeFigureOut">
              <a:rPr lang="it-IT" smtClean="0"/>
              <a:t>05/11/2020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9C29D98-14DA-4C86-ADD6-1CEFD969FE1C}" type="slidenum">
              <a:rPr lang="it-IT" smtClean="0"/>
              <a:t>‹N›</a:t>
            </a:fld>
            <a:endParaRPr lang="it-IT"/>
          </a:p>
        </p:txBody>
      </p:sp>
    </p:spTree>
    <p:extLst>
      <p:ext uri="{BB962C8B-B14F-4D97-AF65-F5344CB8AC3E}">
        <p14:creationId xmlns:p14="http://schemas.microsoft.com/office/powerpoint/2010/main" val="201318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32396A2F-271D-4812-A824-A5D5EC385939}" type="datetimeFigureOut">
              <a:rPr lang="it-IT" smtClean="0"/>
              <a:t>05/11/2020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9C29D98-14DA-4C86-ADD6-1CEFD969FE1C}" type="slidenum">
              <a:rPr lang="it-IT" smtClean="0"/>
              <a:t>‹N›</a:t>
            </a:fld>
            <a:endParaRPr lang="it-IT"/>
          </a:p>
        </p:txBody>
      </p:sp>
    </p:spTree>
    <p:extLst>
      <p:ext uri="{BB962C8B-B14F-4D97-AF65-F5344CB8AC3E}">
        <p14:creationId xmlns:p14="http://schemas.microsoft.com/office/powerpoint/2010/main" val="1747622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32396A2F-271D-4812-A824-A5D5EC385939}" type="datetimeFigureOut">
              <a:rPr lang="it-IT" smtClean="0"/>
              <a:t>05/11/2020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9C29D98-14DA-4C86-ADD6-1CEFD969FE1C}" type="slidenum">
              <a:rPr lang="it-IT" smtClean="0"/>
              <a:t>‹N›</a:t>
            </a:fld>
            <a:endParaRPr lang="it-IT"/>
          </a:p>
        </p:txBody>
      </p:sp>
    </p:spTree>
    <p:extLst>
      <p:ext uri="{BB962C8B-B14F-4D97-AF65-F5344CB8AC3E}">
        <p14:creationId xmlns:p14="http://schemas.microsoft.com/office/powerpoint/2010/main" val="221099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32396A2F-271D-4812-A824-A5D5EC385939}" type="datetimeFigureOut">
              <a:rPr lang="it-IT" smtClean="0"/>
              <a:t>05/11/2020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9C29D98-14DA-4C86-ADD6-1CEFD969FE1C}" type="slidenum">
              <a:rPr lang="it-IT" smtClean="0"/>
              <a:t>‹N›</a:t>
            </a:fld>
            <a:endParaRPr lang="it-IT"/>
          </a:p>
        </p:txBody>
      </p:sp>
    </p:spTree>
    <p:extLst>
      <p:ext uri="{BB962C8B-B14F-4D97-AF65-F5344CB8AC3E}">
        <p14:creationId xmlns:p14="http://schemas.microsoft.com/office/powerpoint/2010/main" val="2445303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32396A2F-271D-4812-A824-A5D5EC385939}" type="datetimeFigureOut">
              <a:rPr lang="it-IT" smtClean="0"/>
              <a:t>05/11/2020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9C29D98-14DA-4C86-ADD6-1CEFD969FE1C}" type="slidenum">
              <a:rPr lang="it-IT" smtClean="0"/>
              <a:t>‹N›</a:t>
            </a:fld>
            <a:endParaRPr lang="it-IT"/>
          </a:p>
        </p:txBody>
      </p:sp>
    </p:spTree>
    <p:extLst>
      <p:ext uri="{BB962C8B-B14F-4D97-AF65-F5344CB8AC3E}">
        <p14:creationId xmlns:p14="http://schemas.microsoft.com/office/powerpoint/2010/main" val="537592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2396A2F-271D-4812-A824-A5D5EC385939}" type="datetimeFigureOut">
              <a:rPr lang="it-IT" smtClean="0"/>
              <a:t>05/11/2020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9C29D98-14DA-4C86-ADD6-1CEFD969FE1C}" type="slidenum">
              <a:rPr lang="it-IT" smtClean="0"/>
              <a:t>‹N›</a:t>
            </a:fld>
            <a:endParaRPr lang="it-IT"/>
          </a:p>
        </p:txBody>
      </p:sp>
    </p:spTree>
    <p:extLst>
      <p:ext uri="{BB962C8B-B14F-4D97-AF65-F5344CB8AC3E}">
        <p14:creationId xmlns:p14="http://schemas.microsoft.com/office/powerpoint/2010/main" val="1490523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32396A2F-271D-4812-A824-A5D5EC385939}" type="datetimeFigureOut">
              <a:rPr lang="it-IT" smtClean="0"/>
              <a:t>05/11/2020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9C29D98-14DA-4C86-ADD6-1CEFD969FE1C}" type="slidenum">
              <a:rPr lang="it-IT" smtClean="0"/>
              <a:t>‹N›</a:t>
            </a:fld>
            <a:endParaRPr lang="it-IT"/>
          </a:p>
        </p:txBody>
      </p:sp>
    </p:spTree>
    <p:extLst>
      <p:ext uri="{BB962C8B-B14F-4D97-AF65-F5344CB8AC3E}">
        <p14:creationId xmlns:p14="http://schemas.microsoft.com/office/powerpoint/2010/main" val="3767233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32396A2F-271D-4812-A824-A5D5EC385939}" type="datetimeFigureOut">
              <a:rPr lang="it-IT" smtClean="0"/>
              <a:t>05/11/2020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9C29D98-14DA-4C86-ADD6-1CEFD969FE1C}" type="slidenum">
              <a:rPr lang="it-IT" smtClean="0"/>
              <a:t>‹N›</a:t>
            </a:fld>
            <a:endParaRPr lang="it-IT"/>
          </a:p>
        </p:txBody>
      </p:sp>
    </p:spTree>
    <p:extLst>
      <p:ext uri="{BB962C8B-B14F-4D97-AF65-F5344CB8AC3E}">
        <p14:creationId xmlns:p14="http://schemas.microsoft.com/office/powerpoint/2010/main" val="3865739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96A2F-271D-4812-A824-A5D5EC385939}" type="datetimeFigureOut">
              <a:rPr lang="it-IT" smtClean="0"/>
              <a:t>05/11/2020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29D98-14DA-4C86-ADD6-1CEFD969FE1C}" type="slidenum">
              <a:rPr lang="it-IT" smtClean="0"/>
              <a:t>‹N›</a:t>
            </a:fld>
            <a:endParaRPr lang="it-IT"/>
          </a:p>
        </p:txBody>
      </p:sp>
    </p:spTree>
    <p:extLst>
      <p:ext uri="{BB962C8B-B14F-4D97-AF65-F5344CB8AC3E}">
        <p14:creationId xmlns:p14="http://schemas.microsoft.com/office/powerpoint/2010/main" val="3006311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3692310" y="156775"/>
            <a:ext cx="4832952" cy="756358"/>
          </a:xfrm>
          <a:prstGeom prst="rect">
            <a:avLst/>
          </a:prstGeom>
        </p:spPr>
      </p:pic>
      <p:cxnSp>
        <p:nvCxnSpPr>
          <p:cNvPr id="7" name="Connettore diritto 6"/>
          <p:cNvCxnSpPr/>
          <p:nvPr/>
        </p:nvCxnSpPr>
        <p:spPr>
          <a:xfrm>
            <a:off x="303568" y="6149788"/>
            <a:ext cx="11535820" cy="0"/>
          </a:xfrm>
          <a:prstGeom prst="line">
            <a:avLst/>
          </a:prstGeom>
          <a:ln w="15875">
            <a:solidFill>
              <a:srgbClr val="009EE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uppo 13"/>
          <p:cNvGrpSpPr/>
          <p:nvPr/>
        </p:nvGrpSpPr>
        <p:grpSpPr>
          <a:xfrm>
            <a:off x="315519" y="6113928"/>
            <a:ext cx="11569719" cy="705222"/>
            <a:chOff x="315519" y="6113928"/>
            <a:chExt cx="11569719" cy="705222"/>
          </a:xfrm>
        </p:grpSpPr>
        <p:pic>
          <p:nvPicPr>
            <p:cNvPr id="5" name="Immagine 4"/>
            <p:cNvPicPr/>
            <p:nvPr/>
          </p:nvPicPr>
          <p:blipFill rotWithShape="1">
            <a:blip r:embed="rId3"/>
            <a:srcRect t="-4112" r="67018"/>
            <a:stretch/>
          </p:blipFill>
          <p:spPr>
            <a:xfrm>
              <a:off x="315519" y="6113928"/>
              <a:ext cx="1734409" cy="705222"/>
            </a:xfrm>
            <a:prstGeom prst="rect">
              <a:avLst/>
            </a:prstGeom>
          </p:spPr>
        </p:pic>
        <p:pic>
          <p:nvPicPr>
            <p:cNvPr id="12" name="Immagine 11"/>
            <p:cNvPicPr>
              <a:picLocks noChangeAspect="1"/>
            </p:cNvPicPr>
            <p:nvPr/>
          </p:nvPicPr>
          <p:blipFill>
            <a:blip r:embed="rId4"/>
            <a:stretch>
              <a:fillRect/>
            </a:stretch>
          </p:blipFill>
          <p:spPr>
            <a:xfrm>
              <a:off x="9849223" y="6408204"/>
              <a:ext cx="2036015" cy="213167"/>
            </a:xfrm>
            <a:prstGeom prst="rect">
              <a:avLst/>
            </a:prstGeom>
          </p:spPr>
        </p:pic>
      </p:grpSp>
      <p:sp>
        <p:nvSpPr>
          <p:cNvPr id="2" name="CasellaDiTesto 1"/>
          <p:cNvSpPr txBox="1"/>
          <p:nvPr/>
        </p:nvSpPr>
        <p:spPr>
          <a:xfrm>
            <a:off x="1543655" y="2536448"/>
            <a:ext cx="8913850" cy="2400657"/>
          </a:xfrm>
          <a:prstGeom prst="rect">
            <a:avLst/>
          </a:prstGeom>
          <a:noFill/>
        </p:spPr>
        <p:txBody>
          <a:bodyPr wrap="none" rtlCol="0">
            <a:spAutoFit/>
          </a:bodyPr>
          <a:lstStyle/>
          <a:p>
            <a:pPr algn="ctr"/>
            <a:r>
              <a:rPr lang="it-IT" sz="4000" b="1" dirty="0">
                <a:solidFill>
                  <a:srgbClr val="009EE2"/>
                </a:solidFill>
              </a:rPr>
              <a:t>L’ATTESTATO DI CONFORMITÀ CATASTALE </a:t>
            </a:r>
          </a:p>
          <a:p>
            <a:pPr algn="ctr"/>
            <a:r>
              <a:rPr lang="it-IT" sz="4000" b="1" dirty="0">
                <a:solidFill>
                  <a:srgbClr val="009EE2"/>
                </a:solidFill>
              </a:rPr>
              <a:t>ED EDILIZIA</a:t>
            </a:r>
            <a:br>
              <a:rPr lang="it-IT" sz="4000" dirty="0">
                <a:solidFill>
                  <a:srgbClr val="009EE2"/>
                </a:solidFill>
              </a:rPr>
            </a:br>
            <a:endParaRPr lang="it-IT" sz="4000" dirty="0">
              <a:solidFill>
                <a:srgbClr val="009EE2"/>
              </a:solidFill>
            </a:endParaRPr>
          </a:p>
          <a:p>
            <a:pPr algn="ctr"/>
            <a:r>
              <a:rPr lang="it-IT" sz="3000" cap="small" dirty="0">
                <a:solidFill>
                  <a:srgbClr val="49597C"/>
                </a:solidFill>
              </a:rPr>
              <a:t>Alessandro Torroni</a:t>
            </a:r>
            <a:endParaRPr lang="it-IT" sz="3000" dirty="0">
              <a:solidFill>
                <a:srgbClr val="49597C"/>
              </a:solidFill>
            </a:endParaRPr>
          </a:p>
        </p:txBody>
      </p:sp>
    </p:spTree>
    <p:extLst>
      <p:ext uri="{BB962C8B-B14F-4D97-AF65-F5344CB8AC3E}">
        <p14:creationId xmlns:p14="http://schemas.microsoft.com/office/powerpoint/2010/main" val="352019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diritto 6"/>
          <p:cNvCxnSpPr/>
          <p:nvPr/>
        </p:nvCxnSpPr>
        <p:spPr>
          <a:xfrm>
            <a:off x="303568" y="6149788"/>
            <a:ext cx="11535820" cy="0"/>
          </a:xfrm>
          <a:prstGeom prst="line">
            <a:avLst/>
          </a:prstGeom>
          <a:ln w="15875">
            <a:solidFill>
              <a:srgbClr val="009EE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uppo 13"/>
          <p:cNvGrpSpPr/>
          <p:nvPr/>
        </p:nvGrpSpPr>
        <p:grpSpPr>
          <a:xfrm>
            <a:off x="315519" y="6113928"/>
            <a:ext cx="11569719" cy="705222"/>
            <a:chOff x="315519" y="6113928"/>
            <a:chExt cx="11569719" cy="705222"/>
          </a:xfrm>
        </p:grpSpPr>
        <p:pic>
          <p:nvPicPr>
            <p:cNvPr id="5" name="Immagine 4"/>
            <p:cNvPicPr/>
            <p:nvPr/>
          </p:nvPicPr>
          <p:blipFill rotWithShape="1">
            <a:blip r:embed="rId2"/>
            <a:srcRect t="-4112" r="67018"/>
            <a:stretch/>
          </p:blipFill>
          <p:spPr>
            <a:xfrm>
              <a:off x="315519" y="6113928"/>
              <a:ext cx="1734409" cy="705222"/>
            </a:xfrm>
            <a:prstGeom prst="rect">
              <a:avLst/>
            </a:prstGeom>
          </p:spPr>
        </p:pic>
        <p:pic>
          <p:nvPicPr>
            <p:cNvPr id="12" name="Immagine 11"/>
            <p:cNvPicPr>
              <a:picLocks noChangeAspect="1"/>
            </p:cNvPicPr>
            <p:nvPr/>
          </p:nvPicPr>
          <p:blipFill>
            <a:blip r:embed="rId3"/>
            <a:stretch>
              <a:fillRect/>
            </a:stretch>
          </p:blipFill>
          <p:spPr>
            <a:xfrm>
              <a:off x="9849223" y="6408204"/>
              <a:ext cx="2036015" cy="213167"/>
            </a:xfrm>
            <a:prstGeom prst="rect">
              <a:avLst/>
            </a:prstGeom>
          </p:spPr>
        </p:pic>
      </p:grpSp>
      <p:pic>
        <p:nvPicPr>
          <p:cNvPr id="8" name="Segnaposto contenuto 11">
            <a:extLst>
              <a:ext uri="{FF2B5EF4-FFF2-40B4-BE49-F238E27FC236}">
                <a16:creationId xmlns:a16="http://schemas.microsoft.com/office/drawing/2014/main" id="{4C9FF3F4-0C40-4B6A-B80A-F2DF9EEEED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402"/>
          <a:stretch/>
        </p:blipFill>
        <p:spPr>
          <a:xfrm>
            <a:off x="6096000" y="696036"/>
            <a:ext cx="4205512" cy="5407211"/>
          </a:xfrm>
          <a:prstGeom prst="rect">
            <a:avLst/>
          </a:prstGeom>
          <a:ln>
            <a:solidFill>
              <a:schemeClr val="tx1">
                <a:lumMod val="85000"/>
                <a:lumOff val="15000"/>
              </a:schemeClr>
            </a:solidFill>
          </a:ln>
        </p:spPr>
      </p:pic>
      <p:pic>
        <p:nvPicPr>
          <p:cNvPr id="9" name="Segnaposto contenuto 9">
            <a:extLst>
              <a:ext uri="{FF2B5EF4-FFF2-40B4-BE49-F238E27FC236}">
                <a16:creationId xmlns:a16="http://schemas.microsoft.com/office/drawing/2014/main" id="{23992AC6-3AD6-41E5-9357-6FB2222F9A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7858" y="693269"/>
            <a:ext cx="3787254" cy="5403427"/>
          </a:xfrm>
          <a:prstGeom prst="rect">
            <a:avLst/>
          </a:prstGeom>
          <a:ln>
            <a:solidFill>
              <a:schemeClr val="tx1">
                <a:lumMod val="85000"/>
                <a:lumOff val="15000"/>
              </a:schemeClr>
            </a:solidFill>
          </a:ln>
        </p:spPr>
      </p:pic>
      <p:pic>
        <p:nvPicPr>
          <p:cNvPr id="10" name="Immagine 9"/>
          <p:cNvPicPr>
            <a:picLocks noChangeAspect="1"/>
          </p:cNvPicPr>
          <p:nvPr/>
        </p:nvPicPr>
        <p:blipFill>
          <a:blip r:embed="rId6"/>
          <a:stretch>
            <a:fillRect/>
          </a:stretch>
        </p:blipFill>
        <p:spPr>
          <a:xfrm>
            <a:off x="4374626" y="109062"/>
            <a:ext cx="3393704" cy="531115"/>
          </a:xfrm>
          <a:prstGeom prst="rect">
            <a:avLst/>
          </a:prstGeom>
        </p:spPr>
      </p:pic>
    </p:spTree>
    <p:extLst>
      <p:ext uri="{BB962C8B-B14F-4D97-AF65-F5344CB8AC3E}">
        <p14:creationId xmlns:p14="http://schemas.microsoft.com/office/powerpoint/2010/main" val="307662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Connettore diritto 6"/>
          <p:cNvCxnSpPr/>
          <p:nvPr/>
        </p:nvCxnSpPr>
        <p:spPr>
          <a:xfrm>
            <a:off x="303568" y="6149788"/>
            <a:ext cx="11535820" cy="0"/>
          </a:xfrm>
          <a:prstGeom prst="line">
            <a:avLst/>
          </a:prstGeom>
          <a:ln w="15875">
            <a:solidFill>
              <a:srgbClr val="009EE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uppo 13"/>
          <p:cNvGrpSpPr/>
          <p:nvPr/>
        </p:nvGrpSpPr>
        <p:grpSpPr>
          <a:xfrm>
            <a:off x="315519" y="6113928"/>
            <a:ext cx="11569719" cy="705222"/>
            <a:chOff x="315519" y="6113928"/>
            <a:chExt cx="11569719" cy="705222"/>
          </a:xfrm>
        </p:grpSpPr>
        <p:pic>
          <p:nvPicPr>
            <p:cNvPr id="5" name="Immagine 4"/>
            <p:cNvPicPr/>
            <p:nvPr/>
          </p:nvPicPr>
          <p:blipFill rotWithShape="1">
            <a:blip r:embed="rId3"/>
            <a:srcRect t="-4112" r="67018"/>
            <a:stretch/>
          </p:blipFill>
          <p:spPr>
            <a:xfrm>
              <a:off x="315519" y="6113928"/>
              <a:ext cx="1734409" cy="705222"/>
            </a:xfrm>
            <a:prstGeom prst="rect">
              <a:avLst/>
            </a:prstGeom>
          </p:spPr>
        </p:pic>
        <p:pic>
          <p:nvPicPr>
            <p:cNvPr id="12" name="Immagine 11"/>
            <p:cNvPicPr>
              <a:picLocks noChangeAspect="1"/>
            </p:cNvPicPr>
            <p:nvPr/>
          </p:nvPicPr>
          <p:blipFill>
            <a:blip r:embed="rId4"/>
            <a:stretch>
              <a:fillRect/>
            </a:stretch>
          </p:blipFill>
          <p:spPr>
            <a:xfrm>
              <a:off x="9849223" y="6408204"/>
              <a:ext cx="2036015" cy="213167"/>
            </a:xfrm>
            <a:prstGeom prst="rect">
              <a:avLst/>
            </a:prstGeom>
          </p:spPr>
        </p:pic>
      </p:grpSp>
      <p:pic>
        <p:nvPicPr>
          <p:cNvPr id="8" name="Segnaposto contenuto 5">
            <a:extLst>
              <a:ext uri="{FF2B5EF4-FFF2-40B4-BE49-F238E27FC236}">
                <a16:creationId xmlns:a16="http://schemas.microsoft.com/office/drawing/2014/main" id="{784943B1-37B4-4950-93D8-AE0C564163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357" y="259188"/>
            <a:ext cx="4027678" cy="5746451"/>
          </a:xfrm>
          <a:prstGeom prst="rect">
            <a:avLst/>
          </a:prstGeom>
          <a:ln>
            <a:solidFill>
              <a:schemeClr val="tx1">
                <a:lumMod val="85000"/>
                <a:lumOff val="15000"/>
              </a:schemeClr>
            </a:solidFill>
          </a:ln>
        </p:spPr>
      </p:pic>
      <p:pic>
        <p:nvPicPr>
          <p:cNvPr id="9" name="Segnaposto contenuto 7">
            <a:extLst>
              <a:ext uri="{FF2B5EF4-FFF2-40B4-BE49-F238E27FC236}">
                <a16:creationId xmlns:a16="http://schemas.microsoft.com/office/drawing/2014/main" id="{9A5DE457-2E8A-4527-B5B5-6EC94C5438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6246395" y="298380"/>
            <a:ext cx="4609726" cy="6576259"/>
          </a:xfrm>
          <a:prstGeom prst="rect">
            <a:avLst/>
          </a:prstGeom>
          <a:ln>
            <a:solidFill>
              <a:schemeClr val="tx1">
                <a:lumMod val="85000"/>
                <a:lumOff val="15000"/>
              </a:schemeClr>
            </a:solidFill>
          </a:ln>
        </p:spPr>
      </p:pic>
      <p:pic>
        <p:nvPicPr>
          <p:cNvPr id="10" name="Immagine 9"/>
          <p:cNvPicPr>
            <a:picLocks noChangeAspect="1"/>
          </p:cNvPicPr>
          <p:nvPr/>
        </p:nvPicPr>
        <p:blipFill>
          <a:blip r:embed="rId7"/>
          <a:stretch>
            <a:fillRect/>
          </a:stretch>
        </p:blipFill>
        <p:spPr>
          <a:xfrm>
            <a:off x="4374626" y="109062"/>
            <a:ext cx="3393704" cy="531115"/>
          </a:xfrm>
          <a:prstGeom prst="rect">
            <a:avLst/>
          </a:prstGeom>
        </p:spPr>
      </p:pic>
    </p:spTree>
    <p:extLst>
      <p:ext uri="{BB962C8B-B14F-4D97-AF65-F5344CB8AC3E}">
        <p14:creationId xmlns:p14="http://schemas.microsoft.com/office/powerpoint/2010/main" val="408351514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diritto 6"/>
          <p:cNvCxnSpPr/>
          <p:nvPr/>
        </p:nvCxnSpPr>
        <p:spPr>
          <a:xfrm>
            <a:off x="303568" y="6149788"/>
            <a:ext cx="11535820" cy="0"/>
          </a:xfrm>
          <a:prstGeom prst="line">
            <a:avLst/>
          </a:prstGeom>
          <a:ln w="15875">
            <a:solidFill>
              <a:srgbClr val="009EE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uppo 13"/>
          <p:cNvGrpSpPr/>
          <p:nvPr/>
        </p:nvGrpSpPr>
        <p:grpSpPr>
          <a:xfrm>
            <a:off x="315519" y="6113928"/>
            <a:ext cx="11569719" cy="705222"/>
            <a:chOff x="315519" y="6113928"/>
            <a:chExt cx="11569719" cy="705222"/>
          </a:xfrm>
        </p:grpSpPr>
        <p:pic>
          <p:nvPicPr>
            <p:cNvPr id="5" name="Immagine 4"/>
            <p:cNvPicPr/>
            <p:nvPr/>
          </p:nvPicPr>
          <p:blipFill rotWithShape="1">
            <a:blip r:embed="rId2"/>
            <a:srcRect t="-4112" r="67018"/>
            <a:stretch/>
          </p:blipFill>
          <p:spPr>
            <a:xfrm>
              <a:off x="315519" y="6113928"/>
              <a:ext cx="1734409" cy="705222"/>
            </a:xfrm>
            <a:prstGeom prst="rect">
              <a:avLst/>
            </a:prstGeom>
          </p:spPr>
        </p:pic>
        <p:pic>
          <p:nvPicPr>
            <p:cNvPr id="12" name="Immagine 11"/>
            <p:cNvPicPr>
              <a:picLocks noChangeAspect="1"/>
            </p:cNvPicPr>
            <p:nvPr/>
          </p:nvPicPr>
          <p:blipFill>
            <a:blip r:embed="rId3"/>
            <a:stretch>
              <a:fillRect/>
            </a:stretch>
          </p:blipFill>
          <p:spPr>
            <a:xfrm>
              <a:off x="9849223" y="6408204"/>
              <a:ext cx="2036015" cy="213167"/>
            </a:xfrm>
            <a:prstGeom prst="rect">
              <a:avLst/>
            </a:prstGeom>
          </p:spPr>
        </p:pic>
      </p:grpSp>
      <p:sp>
        <p:nvSpPr>
          <p:cNvPr id="4" name="Rettangolo 3"/>
          <p:cNvSpPr/>
          <p:nvPr/>
        </p:nvSpPr>
        <p:spPr>
          <a:xfrm>
            <a:off x="1084998" y="1880111"/>
            <a:ext cx="10010632" cy="4216539"/>
          </a:xfrm>
          <a:prstGeom prst="rect">
            <a:avLst/>
          </a:prstGeom>
        </p:spPr>
        <p:txBody>
          <a:bodyPr wrap="square">
            <a:spAutoFit/>
          </a:bodyPr>
          <a:lstStyle/>
          <a:p>
            <a:pPr algn="ctr"/>
            <a:r>
              <a:rPr lang="it-IT" sz="2200" dirty="0">
                <a:solidFill>
                  <a:srgbClr val="002060"/>
                </a:solidFill>
                <a:ea typeface="Calibri" panose="020F0502020204030204" pitchFamily="34" charset="0"/>
                <a:cs typeface="Times New Roman" panose="02020603050405020304" pitchFamily="18" charset="0"/>
              </a:rPr>
              <a:t>Nella mia esperienza professionale non ho mai ravvisato un conflitto di competenze tra notaio e tecnico ma una proficua collaborazione mettendo in comune </a:t>
            </a:r>
          </a:p>
          <a:p>
            <a:pPr algn="ctr"/>
            <a:r>
              <a:rPr lang="it-IT" sz="2200" b="1" dirty="0">
                <a:solidFill>
                  <a:srgbClr val="C00000"/>
                </a:solidFill>
                <a:ea typeface="Calibri" panose="020F0502020204030204" pitchFamily="34" charset="0"/>
                <a:cs typeface="Times New Roman" panose="02020603050405020304" pitchFamily="18" charset="0"/>
              </a:rPr>
              <a:t>competenze giuridiche sull’interpretazione delle norme </a:t>
            </a:r>
          </a:p>
          <a:p>
            <a:pPr algn="ctr"/>
            <a:r>
              <a:rPr lang="it-IT" sz="2200" b="1" dirty="0">
                <a:solidFill>
                  <a:srgbClr val="C00000"/>
                </a:solidFill>
                <a:ea typeface="Calibri" panose="020F0502020204030204" pitchFamily="34" charset="0"/>
                <a:cs typeface="Times New Roman" panose="02020603050405020304" pitchFamily="18" charset="0"/>
              </a:rPr>
              <a:t>e sulla prassi ministeriale e competenze di natura tecnica</a:t>
            </a:r>
            <a:r>
              <a:rPr lang="it-IT" sz="2200" dirty="0">
                <a:solidFill>
                  <a:srgbClr val="002060"/>
                </a:solidFill>
                <a:ea typeface="Calibri" panose="020F0502020204030204" pitchFamily="34" charset="0"/>
                <a:cs typeface="Times New Roman" panose="02020603050405020304" pitchFamily="18" charset="0"/>
              </a:rPr>
              <a:t>.</a:t>
            </a:r>
          </a:p>
          <a:p>
            <a:pPr algn="ctr"/>
            <a:endParaRPr lang="it-IT" sz="1000" dirty="0">
              <a:solidFill>
                <a:srgbClr val="002060"/>
              </a:solidFill>
              <a:ea typeface="Calibri" panose="020F0502020204030204" pitchFamily="34" charset="0"/>
              <a:cs typeface="Times New Roman" panose="02020603050405020304" pitchFamily="18" charset="0"/>
            </a:endParaRPr>
          </a:p>
          <a:p>
            <a:pPr algn="ctr"/>
            <a:r>
              <a:rPr lang="it-IT" sz="2200" dirty="0">
                <a:solidFill>
                  <a:srgbClr val="002060"/>
                </a:solidFill>
                <a:ea typeface="Calibri" panose="020F0502020204030204" pitchFamily="34" charset="0"/>
                <a:cs typeface="Times New Roman" panose="02020603050405020304" pitchFamily="18" charset="0"/>
              </a:rPr>
              <a:t>L’attestazione sulla conformità edilizia comprende anche la verifica che l’immobile non è ricompreso nelle aree PEEP, che non sono state stipulate convenzioni edilizie che prevedano il prezzo massimo di rivendita o il canone massimo di locazione, che i </a:t>
            </a:r>
            <a:r>
              <a:rPr lang="it-IT" sz="2200" dirty="0" err="1">
                <a:solidFill>
                  <a:srgbClr val="002060"/>
                </a:solidFill>
                <a:ea typeface="Calibri" panose="020F0502020204030204" pitchFamily="34" charset="0"/>
                <a:cs typeface="Times New Roman" panose="02020603050405020304" pitchFamily="18" charset="0"/>
              </a:rPr>
              <a:t>garages</a:t>
            </a:r>
            <a:r>
              <a:rPr lang="it-IT" sz="2200" dirty="0">
                <a:solidFill>
                  <a:srgbClr val="002060"/>
                </a:solidFill>
                <a:ea typeface="Calibri" panose="020F0502020204030204" pitchFamily="34" charset="0"/>
                <a:cs typeface="Times New Roman" panose="02020603050405020304" pitchFamily="18" charset="0"/>
              </a:rPr>
              <a:t> non sono soggetti al vincolo della legge Tognoli.</a:t>
            </a:r>
          </a:p>
          <a:p>
            <a:pPr algn="ctr"/>
            <a:r>
              <a:rPr lang="it-IT" sz="1000" dirty="0">
                <a:solidFill>
                  <a:srgbClr val="002060"/>
                </a:solidFill>
                <a:ea typeface="Calibri" panose="020F0502020204030204" pitchFamily="34" charset="0"/>
                <a:cs typeface="Times New Roman" panose="02020603050405020304" pitchFamily="18" charset="0"/>
              </a:rPr>
              <a:t> </a:t>
            </a:r>
          </a:p>
          <a:p>
            <a:pPr algn="ctr"/>
            <a:r>
              <a:rPr lang="it-IT" sz="2200" dirty="0">
                <a:solidFill>
                  <a:srgbClr val="002060"/>
                </a:solidFill>
                <a:ea typeface="Calibri" panose="020F0502020204030204" pitchFamily="34" charset="0"/>
                <a:cs typeface="Times New Roman" panose="02020603050405020304" pitchFamily="18" charset="0"/>
              </a:rPr>
              <a:t>Ora, rispetto a tali fattispecie giuridiche non è infrequente che il tecnico si confronti con il notaio per avere chiarimenti sulla portata di tali normative assai complesse sulle quali il notaio ha una specifica ed approfondita preparazione.</a:t>
            </a:r>
          </a:p>
        </p:txBody>
      </p:sp>
      <p:pic>
        <p:nvPicPr>
          <p:cNvPr id="9" name="Immagine 8"/>
          <p:cNvPicPr>
            <a:picLocks noChangeAspect="1"/>
          </p:cNvPicPr>
          <p:nvPr/>
        </p:nvPicPr>
        <p:blipFill>
          <a:blip r:embed="rId4"/>
          <a:stretch>
            <a:fillRect/>
          </a:stretch>
        </p:blipFill>
        <p:spPr>
          <a:xfrm>
            <a:off x="4374626" y="109062"/>
            <a:ext cx="3393704" cy="531115"/>
          </a:xfrm>
          <a:prstGeom prst="rect">
            <a:avLst/>
          </a:prstGeom>
        </p:spPr>
      </p:pic>
      <p:sp>
        <p:nvSpPr>
          <p:cNvPr id="11" name="Rettangolo 10"/>
          <p:cNvSpPr/>
          <p:nvPr/>
        </p:nvSpPr>
        <p:spPr>
          <a:xfrm>
            <a:off x="402609" y="961915"/>
            <a:ext cx="11436779" cy="584775"/>
          </a:xfrm>
          <a:prstGeom prst="rect">
            <a:avLst/>
          </a:prstGeom>
        </p:spPr>
        <p:txBody>
          <a:bodyPr wrap="square">
            <a:spAutoFit/>
          </a:bodyPr>
          <a:lstStyle/>
          <a:p>
            <a:pPr algn="ctr"/>
            <a:r>
              <a:rPr lang="it-IT" sz="3200" b="1" cap="small" dirty="0">
                <a:solidFill>
                  <a:srgbClr val="002060"/>
                </a:solidFill>
              </a:rPr>
              <a:t>Rapporto con altri professionisti</a:t>
            </a:r>
          </a:p>
        </p:txBody>
      </p:sp>
    </p:spTree>
    <p:extLst>
      <p:ext uri="{BB962C8B-B14F-4D97-AF65-F5344CB8AC3E}">
        <p14:creationId xmlns:p14="http://schemas.microsoft.com/office/powerpoint/2010/main" val="4107083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diritto 6"/>
          <p:cNvCxnSpPr/>
          <p:nvPr/>
        </p:nvCxnSpPr>
        <p:spPr>
          <a:xfrm>
            <a:off x="303568" y="6149788"/>
            <a:ext cx="11535820" cy="0"/>
          </a:xfrm>
          <a:prstGeom prst="line">
            <a:avLst/>
          </a:prstGeom>
          <a:ln w="15875">
            <a:solidFill>
              <a:srgbClr val="009EE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uppo 13"/>
          <p:cNvGrpSpPr/>
          <p:nvPr/>
        </p:nvGrpSpPr>
        <p:grpSpPr>
          <a:xfrm>
            <a:off x="315519" y="6113928"/>
            <a:ext cx="11569719" cy="705222"/>
            <a:chOff x="315519" y="6113928"/>
            <a:chExt cx="11569719" cy="705222"/>
          </a:xfrm>
        </p:grpSpPr>
        <p:pic>
          <p:nvPicPr>
            <p:cNvPr id="5" name="Immagine 4"/>
            <p:cNvPicPr/>
            <p:nvPr/>
          </p:nvPicPr>
          <p:blipFill rotWithShape="1">
            <a:blip r:embed="rId2"/>
            <a:srcRect t="-4112" r="67018"/>
            <a:stretch/>
          </p:blipFill>
          <p:spPr>
            <a:xfrm>
              <a:off x="315519" y="6113928"/>
              <a:ext cx="1734409" cy="705222"/>
            </a:xfrm>
            <a:prstGeom prst="rect">
              <a:avLst/>
            </a:prstGeom>
          </p:spPr>
        </p:pic>
        <p:pic>
          <p:nvPicPr>
            <p:cNvPr id="12" name="Immagine 11"/>
            <p:cNvPicPr>
              <a:picLocks noChangeAspect="1"/>
            </p:cNvPicPr>
            <p:nvPr/>
          </p:nvPicPr>
          <p:blipFill>
            <a:blip r:embed="rId3"/>
            <a:stretch>
              <a:fillRect/>
            </a:stretch>
          </p:blipFill>
          <p:spPr>
            <a:xfrm>
              <a:off x="9849223" y="6408204"/>
              <a:ext cx="2036015" cy="213167"/>
            </a:xfrm>
            <a:prstGeom prst="rect">
              <a:avLst/>
            </a:prstGeom>
          </p:spPr>
        </p:pic>
      </p:grpSp>
      <p:sp>
        <p:nvSpPr>
          <p:cNvPr id="4" name="Rettangolo 3"/>
          <p:cNvSpPr/>
          <p:nvPr/>
        </p:nvSpPr>
        <p:spPr>
          <a:xfrm>
            <a:off x="1166884" y="1682821"/>
            <a:ext cx="9942394" cy="4524315"/>
          </a:xfrm>
          <a:prstGeom prst="rect">
            <a:avLst/>
          </a:prstGeom>
        </p:spPr>
        <p:txBody>
          <a:bodyPr wrap="square">
            <a:spAutoFit/>
          </a:bodyPr>
          <a:lstStyle/>
          <a:p>
            <a:pPr algn="just"/>
            <a:r>
              <a:rPr lang="it-IT" dirty="0">
                <a:solidFill>
                  <a:srgbClr val="002060"/>
                </a:solidFill>
                <a:ea typeface="Calibri" panose="020F0502020204030204" pitchFamily="34" charset="0"/>
                <a:cs typeface="Times New Roman" panose="02020603050405020304" pitchFamily="18" charset="0"/>
              </a:rPr>
              <a:t>Tutta la più recente produzione normativa a tutela del consumatore ha la finalità di fornire al consumatore un’informazione completa. Si consideri, ad esempio la recente modifica del T.U.B. che impone la consegna al mutuatario, prima della stipula del mutuo, del PIES (Prospetto Informativo Europeo Standardizzato) che comprende una bozza del contratto di mutuo, il documento di sintesi, il piano di ammortamento, tutte le spese applicabili al mutuatario durante il rapporto di mutuo, il costo totale dell’operazione, ecc. (art. 120-</a:t>
            </a:r>
            <a:r>
              <a:rPr lang="it-IT" i="1" dirty="0">
                <a:solidFill>
                  <a:srgbClr val="002060"/>
                </a:solidFill>
                <a:ea typeface="Calibri" panose="020F0502020204030204" pitchFamily="34" charset="0"/>
                <a:cs typeface="Times New Roman" panose="02020603050405020304" pitchFamily="18" charset="0"/>
              </a:rPr>
              <a:t>novies</a:t>
            </a:r>
            <a:r>
              <a:rPr lang="it-IT" dirty="0">
                <a:solidFill>
                  <a:srgbClr val="002060"/>
                </a:solidFill>
                <a:ea typeface="Calibri" panose="020F0502020204030204" pitchFamily="34" charset="0"/>
                <a:cs typeface="Times New Roman" panose="02020603050405020304" pitchFamily="18" charset="0"/>
              </a:rPr>
              <a:t>, comma 2, T.U.B., introdotto dal d.lgs. n. 72/2016).</a:t>
            </a:r>
          </a:p>
          <a:p>
            <a:pPr algn="just"/>
            <a:endParaRPr lang="it-IT" dirty="0">
              <a:solidFill>
                <a:srgbClr val="002060"/>
              </a:solidFill>
              <a:ea typeface="Calibri" panose="020F0502020204030204" pitchFamily="34" charset="0"/>
              <a:cs typeface="Times New Roman" panose="02020603050405020304" pitchFamily="18" charset="0"/>
            </a:endParaRPr>
          </a:p>
          <a:p>
            <a:pPr algn="just"/>
            <a:r>
              <a:rPr lang="it-IT" dirty="0">
                <a:solidFill>
                  <a:srgbClr val="002060"/>
                </a:solidFill>
                <a:ea typeface="Calibri" panose="020F0502020204030204" pitchFamily="34" charset="0"/>
                <a:cs typeface="Times New Roman" panose="02020603050405020304" pitchFamily="18" charset="0"/>
              </a:rPr>
              <a:t>Secondo </a:t>
            </a:r>
            <a:r>
              <a:rPr lang="it-IT" dirty="0" err="1">
                <a:solidFill>
                  <a:srgbClr val="002060"/>
                </a:solidFill>
                <a:ea typeface="Calibri" panose="020F0502020204030204" pitchFamily="34" charset="0"/>
                <a:cs typeface="Times New Roman" panose="02020603050405020304" pitchFamily="18" charset="0"/>
              </a:rPr>
              <a:t>Cass</a:t>
            </a:r>
            <a:r>
              <a:rPr lang="it-IT" dirty="0">
                <a:solidFill>
                  <a:srgbClr val="002060"/>
                </a:solidFill>
                <a:ea typeface="Calibri" panose="020F0502020204030204" pitchFamily="34" charset="0"/>
                <a:cs typeface="Times New Roman" panose="02020603050405020304" pitchFamily="18" charset="0"/>
              </a:rPr>
              <a:t>, sezioni unite, n. 8230/2019, cit. «</a:t>
            </a:r>
            <a:r>
              <a:rPr lang="it-IT" i="1" dirty="0">
                <a:solidFill>
                  <a:srgbClr val="002060"/>
                </a:solidFill>
                <a:ea typeface="Calibri" panose="020F0502020204030204" pitchFamily="34" charset="0"/>
                <a:cs typeface="Times New Roman" panose="02020603050405020304" pitchFamily="18" charset="0"/>
              </a:rPr>
              <a:t>l’indicazione degli estremi dei titoli abilitativi… rileva… quale veicolo per la comunicazione di notizie e per la conoscenza di documenti, o in altri termini, essa ha valenza essenzialmente informativa nei confronti dell’acquirente</a:t>
            </a:r>
            <a:r>
              <a:rPr lang="it-IT" dirty="0">
                <a:solidFill>
                  <a:srgbClr val="002060"/>
                </a:solidFill>
                <a:ea typeface="Calibri" panose="020F0502020204030204" pitchFamily="34" charset="0"/>
                <a:cs typeface="Times New Roman" panose="02020603050405020304" pitchFamily="18" charset="0"/>
              </a:rPr>
              <a:t>».</a:t>
            </a:r>
          </a:p>
          <a:p>
            <a:pPr algn="just"/>
            <a:endParaRPr lang="it-IT" dirty="0">
              <a:solidFill>
                <a:srgbClr val="002060"/>
              </a:solidFill>
              <a:ea typeface="Calibri" panose="020F0502020204030204" pitchFamily="34" charset="0"/>
              <a:cs typeface="Times New Roman" panose="02020603050405020304" pitchFamily="18" charset="0"/>
            </a:endParaRPr>
          </a:p>
          <a:p>
            <a:pPr algn="just"/>
            <a:r>
              <a:rPr lang="it-IT" dirty="0">
                <a:solidFill>
                  <a:srgbClr val="002060"/>
                </a:solidFill>
                <a:ea typeface="Calibri" panose="020F0502020204030204" pitchFamily="34" charset="0"/>
                <a:cs typeface="Times New Roman" panose="02020603050405020304" pitchFamily="18" charset="0"/>
              </a:rPr>
              <a:t>Anche il sistema di acquisto di un immobile nell’ambito di procedure esecutive immobiliari, individuali o concorsuali - nel quale è esclusa </a:t>
            </a:r>
            <a:r>
              <a:rPr lang="it-IT" i="1" dirty="0">
                <a:solidFill>
                  <a:srgbClr val="002060"/>
                </a:solidFill>
                <a:ea typeface="Calibri" panose="020F0502020204030204" pitchFamily="34" charset="0"/>
                <a:cs typeface="Times New Roman" panose="02020603050405020304" pitchFamily="18" charset="0"/>
              </a:rPr>
              <a:t>ex </a:t>
            </a:r>
            <a:r>
              <a:rPr lang="it-IT" i="1" dirty="0" err="1">
                <a:solidFill>
                  <a:srgbClr val="002060"/>
                </a:solidFill>
                <a:ea typeface="Calibri" panose="020F0502020204030204" pitchFamily="34" charset="0"/>
                <a:cs typeface="Times New Roman" panose="02020603050405020304" pitchFamily="18" charset="0"/>
              </a:rPr>
              <a:t>lege</a:t>
            </a:r>
            <a:r>
              <a:rPr lang="it-IT" dirty="0">
                <a:solidFill>
                  <a:srgbClr val="002060"/>
                </a:solidFill>
                <a:ea typeface="Calibri" panose="020F0502020204030204" pitchFamily="34" charset="0"/>
                <a:cs typeface="Times New Roman" panose="02020603050405020304" pitchFamily="18" charset="0"/>
              </a:rPr>
              <a:t> la garanzia per vizi e la garanzia della regolarità edilizia dell’immobile - si basa sulla corretta e completa informazione del potenziale acquirente tramite la relazione di un tecnico che illustra, tra l’altro, la situazione edilizia dell’immobile, le eventuali difformità ed i costi stimati per sanare gli abusi.</a:t>
            </a:r>
          </a:p>
        </p:txBody>
      </p:sp>
      <p:pic>
        <p:nvPicPr>
          <p:cNvPr id="9" name="Immagine 8"/>
          <p:cNvPicPr>
            <a:picLocks noChangeAspect="1"/>
          </p:cNvPicPr>
          <p:nvPr/>
        </p:nvPicPr>
        <p:blipFill>
          <a:blip r:embed="rId4"/>
          <a:stretch>
            <a:fillRect/>
          </a:stretch>
        </p:blipFill>
        <p:spPr>
          <a:xfrm>
            <a:off x="4374626" y="109062"/>
            <a:ext cx="3393704" cy="531115"/>
          </a:xfrm>
          <a:prstGeom prst="rect">
            <a:avLst/>
          </a:prstGeom>
        </p:spPr>
      </p:pic>
      <p:sp>
        <p:nvSpPr>
          <p:cNvPr id="10" name="Rettangolo 9"/>
          <p:cNvSpPr/>
          <p:nvPr/>
        </p:nvSpPr>
        <p:spPr>
          <a:xfrm>
            <a:off x="402609" y="961915"/>
            <a:ext cx="11436779" cy="584775"/>
          </a:xfrm>
          <a:prstGeom prst="rect">
            <a:avLst/>
          </a:prstGeom>
        </p:spPr>
        <p:txBody>
          <a:bodyPr wrap="square">
            <a:spAutoFit/>
          </a:bodyPr>
          <a:lstStyle/>
          <a:p>
            <a:pPr algn="ctr"/>
            <a:r>
              <a:rPr lang="it-IT" sz="3200" b="1" cap="small" dirty="0">
                <a:solidFill>
                  <a:srgbClr val="002060"/>
                </a:solidFill>
              </a:rPr>
              <a:t>L’informazione del cliente consumatore</a:t>
            </a:r>
          </a:p>
        </p:txBody>
      </p:sp>
    </p:spTree>
    <p:extLst>
      <p:ext uri="{BB962C8B-B14F-4D97-AF65-F5344CB8AC3E}">
        <p14:creationId xmlns:p14="http://schemas.microsoft.com/office/powerpoint/2010/main" val="3643985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diritto 6"/>
          <p:cNvCxnSpPr/>
          <p:nvPr/>
        </p:nvCxnSpPr>
        <p:spPr>
          <a:xfrm>
            <a:off x="303568" y="6149788"/>
            <a:ext cx="11535820" cy="0"/>
          </a:xfrm>
          <a:prstGeom prst="line">
            <a:avLst/>
          </a:prstGeom>
          <a:ln w="15875">
            <a:solidFill>
              <a:srgbClr val="009EE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uppo 13"/>
          <p:cNvGrpSpPr/>
          <p:nvPr/>
        </p:nvGrpSpPr>
        <p:grpSpPr>
          <a:xfrm>
            <a:off x="315519" y="6113928"/>
            <a:ext cx="11569719" cy="705222"/>
            <a:chOff x="315519" y="6113928"/>
            <a:chExt cx="11569719" cy="705222"/>
          </a:xfrm>
        </p:grpSpPr>
        <p:pic>
          <p:nvPicPr>
            <p:cNvPr id="5" name="Immagine 4"/>
            <p:cNvPicPr/>
            <p:nvPr/>
          </p:nvPicPr>
          <p:blipFill rotWithShape="1">
            <a:blip r:embed="rId2"/>
            <a:srcRect t="-4112" r="67018"/>
            <a:stretch/>
          </p:blipFill>
          <p:spPr>
            <a:xfrm>
              <a:off x="315519" y="6113928"/>
              <a:ext cx="1734409" cy="705222"/>
            </a:xfrm>
            <a:prstGeom prst="rect">
              <a:avLst/>
            </a:prstGeom>
          </p:spPr>
        </p:pic>
        <p:pic>
          <p:nvPicPr>
            <p:cNvPr id="12" name="Immagine 11"/>
            <p:cNvPicPr>
              <a:picLocks noChangeAspect="1"/>
            </p:cNvPicPr>
            <p:nvPr/>
          </p:nvPicPr>
          <p:blipFill>
            <a:blip r:embed="rId3"/>
            <a:stretch>
              <a:fillRect/>
            </a:stretch>
          </p:blipFill>
          <p:spPr>
            <a:xfrm>
              <a:off x="9849223" y="6408204"/>
              <a:ext cx="2036015" cy="213167"/>
            </a:xfrm>
            <a:prstGeom prst="rect">
              <a:avLst/>
            </a:prstGeom>
          </p:spPr>
        </p:pic>
      </p:grpSp>
      <p:sp>
        <p:nvSpPr>
          <p:cNvPr id="4" name="Rettangolo 3"/>
          <p:cNvSpPr/>
          <p:nvPr/>
        </p:nvSpPr>
        <p:spPr>
          <a:xfrm>
            <a:off x="1084997" y="1642741"/>
            <a:ext cx="10119815" cy="5078313"/>
          </a:xfrm>
          <a:prstGeom prst="rect">
            <a:avLst/>
          </a:prstGeom>
        </p:spPr>
        <p:txBody>
          <a:bodyPr wrap="square">
            <a:spAutoFit/>
          </a:bodyPr>
          <a:lstStyle/>
          <a:p>
            <a:pPr algn="just"/>
            <a:r>
              <a:rPr lang="it-IT"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Riterrei che l’allegazione all’atto di trasferimento immobiliare dell’attestazione di conformità edilizia e catastale si inserisca in un quadro normativo che tende a rendere </a:t>
            </a:r>
            <a:r>
              <a:rPr lang="it-IT" sz="22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la compravendita immobiliare un prodotto complesso</a:t>
            </a:r>
            <a:r>
              <a:rPr lang="it-IT" sz="22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it-IT"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che non è più limitato agli elementi essenziali del contratto od a regolare i rapporti contrattuali tra le parti.</a:t>
            </a:r>
          </a:p>
          <a:p>
            <a:pPr algn="just"/>
            <a:endParaRPr lang="it-IT" sz="1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r>
              <a:rPr lang="it-IT" sz="22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Verifica della condizione di reciprocità, verifica del regime patrimoniale di soggetto straniero, verifica antiriciclaggio, conformità catastale, conformità edilizia, richiesta di agevolazioni tributarie</a:t>
            </a:r>
            <a:r>
              <a:rPr lang="it-IT"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pPr algn="just"/>
            <a:endParaRPr lang="it-IT" sz="1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r>
              <a:rPr lang="it-IT"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Si tratta di problematiche specialistiche che il notaio deve affrontare non solo quale pubblico ufficiale che riceve un atto pubblico ma anche quale consulente delle parti in dipendenza del mandato professionale ricevuto.</a:t>
            </a:r>
          </a:p>
          <a:p>
            <a:pPr algn="just"/>
            <a:endParaRPr lang="it-IT" sz="1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r>
              <a:rPr lang="it-IT"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È possibile che il notaio, come il giudice, si avvalga della collaborazione di altri professionisti, pur rimanendo, come il giudice, ‘</a:t>
            </a:r>
            <a:r>
              <a:rPr lang="it-IT" sz="22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il perito dei periti</a:t>
            </a:r>
            <a:r>
              <a:rPr lang="it-IT"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algn="just"/>
            <a:endParaRPr lang="it-IT" dirty="0"/>
          </a:p>
        </p:txBody>
      </p:sp>
      <p:pic>
        <p:nvPicPr>
          <p:cNvPr id="9" name="Immagine 8"/>
          <p:cNvPicPr>
            <a:picLocks noChangeAspect="1"/>
          </p:cNvPicPr>
          <p:nvPr/>
        </p:nvPicPr>
        <p:blipFill>
          <a:blip r:embed="rId4"/>
          <a:stretch>
            <a:fillRect/>
          </a:stretch>
        </p:blipFill>
        <p:spPr>
          <a:xfrm>
            <a:off x="4374626" y="109062"/>
            <a:ext cx="3393704" cy="531115"/>
          </a:xfrm>
          <a:prstGeom prst="rect">
            <a:avLst/>
          </a:prstGeom>
        </p:spPr>
      </p:pic>
      <p:sp>
        <p:nvSpPr>
          <p:cNvPr id="10" name="Rettangolo 9"/>
          <p:cNvSpPr/>
          <p:nvPr/>
        </p:nvSpPr>
        <p:spPr>
          <a:xfrm>
            <a:off x="402609" y="961915"/>
            <a:ext cx="11436779" cy="584775"/>
          </a:xfrm>
          <a:prstGeom prst="rect">
            <a:avLst/>
          </a:prstGeom>
        </p:spPr>
        <p:txBody>
          <a:bodyPr wrap="square">
            <a:spAutoFit/>
          </a:bodyPr>
          <a:lstStyle/>
          <a:p>
            <a:pPr algn="ctr"/>
            <a:r>
              <a:rPr lang="it-IT" sz="3200" b="1" cap="small" dirty="0">
                <a:solidFill>
                  <a:srgbClr val="002060"/>
                </a:solidFill>
              </a:rPr>
              <a:t>Conclusioni</a:t>
            </a:r>
          </a:p>
        </p:txBody>
      </p:sp>
    </p:spTree>
    <p:extLst>
      <p:ext uri="{BB962C8B-B14F-4D97-AF65-F5344CB8AC3E}">
        <p14:creationId xmlns:p14="http://schemas.microsoft.com/office/powerpoint/2010/main" val="409868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4374626" y="109062"/>
            <a:ext cx="3393704" cy="531115"/>
          </a:xfrm>
          <a:prstGeom prst="rect">
            <a:avLst/>
          </a:prstGeom>
        </p:spPr>
      </p:pic>
      <p:cxnSp>
        <p:nvCxnSpPr>
          <p:cNvPr id="7" name="Connettore diritto 6"/>
          <p:cNvCxnSpPr/>
          <p:nvPr/>
        </p:nvCxnSpPr>
        <p:spPr>
          <a:xfrm>
            <a:off x="303568" y="6149788"/>
            <a:ext cx="11535820" cy="0"/>
          </a:xfrm>
          <a:prstGeom prst="line">
            <a:avLst/>
          </a:prstGeom>
          <a:ln w="15875">
            <a:solidFill>
              <a:srgbClr val="009EE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uppo 13"/>
          <p:cNvGrpSpPr/>
          <p:nvPr/>
        </p:nvGrpSpPr>
        <p:grpSpPr>
          <a:xfrm>
            <a:off x="315519" y="6113928"/>
            <a:ext cx="11569719" cy="705222"/>
            <a:chOff x="315519" y="6113928"/>
            <a:chExt cx="11569719" cy="705222"/>
          </a:xfrm>
        </p:grpSpPr>
        <p:pic>
          <p:nvPicPr>
            <p:cNvPr id="5" name="Immagine 4"/>
            <p:cNvPicPr/>
            <p:nvPr/>
          </p:nvPicPr>
          <p:blipFill rotWithShape="1">
            <a:blip r:embed="rId3"/>
            <a:srcRect t="-4112" r="67018"/>
            <a:stretch/>
          </p:blipFill>
          <p:spPr>
            <a:xfrm>
              <a:off x="315519" y="6113928"/>
              <a:ext cx="1734409" cy="705222"/>
            </a:xfrm>
            <a:prstGeom prst="rect">
              <a:avLst/>
            </a:prstGeom>
          </p:spPr>
        </p:pic>
        <p:pic>
          <p:nvPicPr>
            <p:cNvPr id="12" name="Immagine 11"/>
            <p:cNvPicPr>
              <a:picLocks noChangeAspect="1"/>
            </p:cNvPicPr>
            <p:nvPr/>
          </p:nvPicPr>
          <p:blipFill>
            <a:blip r:embed="rId4"/>
            <a:stretch>
              <a:fillRect/>
            </a:stretch>
          </p:blipFill>
          <p:spPr>
            <a:xfrm>
              <a:off x="9849223" y="6408204"/>
              <a:ext cx="2036015" cy="213167"/>
            </a:xfrm>
            <a:prstGeom prst="rect">
              <a:avLst/>
            </a:prstGeom>
          </p:spPr>
        </p:pic>
      </p:grpSp>
      <p:sp>
        <p:nvSpPr>
          <p:cNvPr id="6" name="CasellaDiTesto 5"/>
          <p:cNvSpPr txBox="1"/>
          <p:nvPr/>
        </p:nvSpPr>
        <p:spPr>
          <a:xfrm>
            <a:off x="1182723" y="2067021"/>
            <a:ext cx="10072048" cy="3139321"/>
          </a:xfrm>
          <a:prstGeom prst="rect">
            <a:avLst/>
          </a:prstGeom>
          <a:noFill/>
        </p:spPr>
        <p:txBody>
          <a:bodyPr wrap="square" rtlCol="0">
            <a:spAutoFit/>
          </a:bodyPr>
          <a:lstStyle/>
          <a:p>
            <a:pPr algn="ctr"/>
            <a:r>
              <a:rPr lang="it-IT"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Che risultato si aspetta l’acquirente di un immobile </a:t>
            </a:r>
          </a:p>
          <a:p>
            <a:pPr algn="ctr"/>
            <a:r>
              <a:rPr lang="it-IT"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che si rivolge al notaio?</a:t>
            </a:r>
          </a:p>
          <a:p>
            <a:pPr algn="ctr"/>
            <a:endParaRPr lang="it-IT"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r>
              <a:rPr lang="it-IT"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Quante informazioni l’acquirente chiede al notaio </a:t>
            </a:r>
          </a:p>
          <a:p>
            <a:pPr algn="ctr"/>
            <a:r>
              <a:rPr lang="it-IT"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sull’intestazione dell’immobile, sulla libertà da pesi o vincoli, </a:t>
            </a:r>
          </a:p>
          <a:p>
            <a:pPr algn="ctr"/>
            <a:r>
              <a:rPr lang="it-IT"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sulle agevolazioni tributarie?</a:t>
            </a:r>
          </a:p>
          <a:p>
            <a:pPr marL="285750" indent="-285750" algn="ctr">
              <a:buFont typeface="Arial" panose="020B0604020202020204" pitchFamily="34" charset="0"/>
              <a:buChar char="•"/>
            </a:pPr>
            <a:endParaRPr lang="it-IT"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ctr">
              <a:buFont typeface="Arial" panose="020B0604020202020204" pitchFamily="34" charset="0"/>
              <a:buChar char="•"/>
            </a:pPr>
            <a:endParaRPr lang="it-IT"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ctr">
              <a:buFont typeface="Arial" panose="020B0604020202020204" pitchFamily="34" charset="0"/>
              <a:buChar char="•"/>
            </a:pPr>
            <a:endParaRPr lang="it-IT" dirty="0"/>
          </a:p>
        </p:txBody>
      </p:sp>
    </p:spTree>
    <p:extLst>
      <p:ext uri="{BB962C8B-B14F-4D97-AF65-F5344CB8AC3E}">
        <p14:creationId xmlns:p14="http://schemas.microsoft.com/office/powerpoint/2010/main" val="3914733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diritto 6"/>
          <p:cNvCxnSpPr/>
          <p:nvPr/>
        </p:nvCxnSpPr>
        <p:spPr>
          <a:xfrm>
            <a:off x="303568" y="6149788"/>
            <a:ext cx="11535820" cy="0"/>
          </a:xfrm>
          <a:prstGeom prst="line">
            <a:avLst/>
          </a:prstGeom>
          <a:ln w="15875">
            <a:solidFill>
              <a:srgbClr val="009EE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uppo 13"/>
          <p:cNvGrpSpPr/>
          <p:nvPr/>
        </p:nvGrpSpPr>
        <p:grpSpPr>
          <a:xfrm>
            <a:off x="315519" y="6113928"/>
            <a:ext cx="11569719" cy="705222"/>
            <a:chOff x="315519" y="6113928"/>
            <a:chExt cx="11569719" cy="705222"/>
          </a:xfrm>
        </p:grpSpPr>
        <p:pic>
          <p:nvPicPr>
            <p:cNvPr id="5" name="Immagine 4"/>
            <p:cNvPicPr/>
            <p:nvPr/>
          </p:nvPicPr>
          <p:blipFill rotWithShape="1">
            <a:blip r:embed="rId2"/>
            <a:srcRect t="-4112" r="67018"/>
            <a:stretch/>
          </p:blipFill>
          <p:spPr>
            <a:xfrm>
              <a:off x="315519" y="6113928"/>
              <a:ext cx="1734409" cy="705222"/>
            </a:xfrm>
            <a:prstGeom prst="rect">
              <a:avLst/>
            </a:prstGeom>
          </p:spPr>
        </p:pic>
        <p:pic>
          <p:nvPicPr>
            <p:cNvPr id="12" name="Immagine 11"/>
            <p:cNvPicPr>
              <a:picLocks noChangeAspect="1"/>
            </p:cNvPicPr>
            <p:nvPr/>
          </p:nvPicPr>
          <p:blipFill>
            <a:blip r:embed="rId3"/>
            <a:stretch>
              <a:fillRect/>
            </a:stretch>
          </p:blipFill>
          <p:spPr>
            <a:xfrm>
              <a:off x="9849223" y="6408204"/>
              <a:ext cx="2036015" cy="213167"/>
            </a:xfrm>
            <a:prstGeom prst="rect">
              <a:avLst/>
            </a:prstGeom>
          </p:spPr>
        </p:pic>
      </p:grpSp>
      <p:sp>
        <p:nvSpPr>
          <p:cNvPr id="2" name="Rettangolo 1"/>
          <p:cNvSpPr/>
          <p:nvPr/>
        </p:nvSpPr>
        <p:spPr>
          <a:xfrm>
            <a:off x="402609" y="961915"/>
            <a:ext cx="11436779" cy="584775"/>
          </a:xfrm>
          <a:prstGeom prst="rect">
            <a:avLst/>
          </a:prstGeom>
        </p:spPr>
        <p:txBody>
          <a:bodyPr wrap="square">
            <a:spAutoFit/>
          </a:bodyPr>
          <a:lstStyle/>
          <a:p>
            <a:pPr algn="ctr"/>
            <a:r>
              <a:rPr lang="it-IT" sz="3200" b="1" cap="small" dirty="0">
                <a:solidFill>
                  <a:srgbClr val="002060"/>
                </a:solidFill>
              </a:rPr>
              <a:t>La regolarità edilizia </a:t>
            </a:r>
            <a:r>
              <a:rPr lang="it-IT" sz="3200" b="1" cap="small" dirty="0">
                <a:solidFill>
                  <a:srgbClr val="C00000"/>
                </a:solidFill>
              </a:rPr>
              <a:t>-</a:t>
            </a:r>
            <a:r>
              <a:rPr lang="it-IT" sz="3200" b="1" cap="small" dirty="0">
                <a:solidFill>
                  <a:srgbClr val="002060"/>
                </a:solidFill>
              </a:rPr>
              <a:t> </a:t>
            </a:r>
            <a:r>
              <a:rPr lang="it-IT" sz="3200" b="1" cap="small" dirty="0">
                <a:solidFill>
                  <a:srgbClr val="009EE2"/>
                </a:solidFill>
              </a:rPr>
              <a:t>Validità dell’atto</a:t>
            </a:r>
            <a:endParaRPr lang="it-IT" sz="3200" cap="small" dirty="0">
              <a:solidFill>
                <a:srgbClr val="009EE2"/>
              </a:solidFill>
            </a:endParaRPr>
          </a:p>
        </p:txBody>
      </p:sp>
      <p:sp>
        <p:nvSpPr>
          <p:cNvPr id="4" name="Rettangolo 3"/>
          <p:cNvSpPr/>
          <p:nvPr/>
        </p:nvSpPr>
        <p:spPr>
          <a:xfrm>
            <a:off x="1091822" y="1868428"/>
            <a:ext cx="10072048" cy="3877985"/>
          </a:xfrm>
          <a:prstGeom prst="rect">
            <a:avLst/>
          </a:prstGeom>
        </p:spPr>
        <p:txBody>
          <a:bodyPr wrap="square">
            <a:spAutoFit/>
          </a:bodyPr>
          <a:lstStyle/>
          <a:p>
            <a:pPr algn="just"/>
            <a:r>
              <a:rPr lang="it-IT"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Non c’è dubbio che per la validità dell’atto sia sufficiente la menzione, per dichiarazione dell’alienante, dei provvedimenti edilizi che legittimano la costruzione. </a:t>
            </a:r>
          </a:p>
          <a:p>
            <a:pPr algn="just"/>
            <a:r>
              <a:rPr lang="it-IT"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it-IT"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Le norme [art. 46 </a:t>
            </a:r>
            <a:r>
              <a:rPr lang="it-IT"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d.p.r.</a:t>
            </a:r>
            <a:r>
              <a:rPr lang="it-IT"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n. 380/2001, art. 40 legge n. 47/1985] pongono, dunque, un medesimo, specifico precetto: che nell’atto si dia conto della dichiarazione dell’alienante contenente gli elementi identificativi dei menzionati titoli, mentre la sanzione di nullità e l’impossibilità della stipula sono direttamente connesse all’assenza di siffatta dichiarazione (o allegazione, per le ipotesi di cui all’art. 40). Null’altro</a:t>
            </a:r>
            <a:r>
              <a:rPr lang="it-IT"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it-IT"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Cass</a:t>
            </a:r>
            <a:r>
              <a:rPr lang="it-IT" dirty="0">
                <a:solidFill>
                  <a:srgbClr val="002060"/>
                </a:solidFill>
                <a:latin typeface="Calibri" panose="020F0502020204030204" pitchFamily="34" charset="0"/>
                <a:ea typeface="Calibri" panose="020F0502020204030204" pitchFamily="34" charset="0"/>
                <a:cs typeface="Times New Roman" panose="02020603050405020304" pitchFamily="18" charset="0"/>
              </a:rPr>
              <a:t>., sezioni unite, 22 marzo 2019, n. 8230).</a:t>
            </a:r>
          </a:p>
          <a:p>
            <a:pPr algn="just"/>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r>
              <a:rPr lang="it-IT"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Il titolo deve realmente esistere … l’informazione che lo riguarda deve essere veritiera e riferibile, proprio, a detto immobile</a:t>
            </a:r>
            <a:r>
              <a:rPr lang="it-IT"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it-IT"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it-IT"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Cass</a:t>
            </a:r>
            <a:r>
              <a:rPr lang="it-IT" dirty="0">
                <a:solidFill>
                  <a:srgbClr val="002060"/>
                </a:solidFill>
                <a:latin typeface="Calibri" panose="020F0502020204030204" pitchFamily="34" charset="0"/>
                <a:ea typeface="Calibri" panose="020F0502020204030204" pitchFamily="34" charset="0"/>
                <a:cs typeface="Times New Roman" panose="02020603050405020304" pitchFamily="18" charset="0"/>
              </a:rPr>
              <a:t>., sezioni unite, 22 marzo 2019, n. 8230). </a:t>
            </a:r>
          </a:p>
          <a:p>
            <a:pPr algn="just"/>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r>
              <a:rPr lang="it-IT"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Eventuali difformità non incidono sulla validità dell’atto ma comportano l’applicazione di sanzioni amministrative </a:t>
            </a:r>
            <a:r>
              <a:rPr lang="it-IT"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it-IT"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Cass</a:t>
            </a:r>
            <a:r>
              <a:rPr lang="it-IT" dirty="0">
                <a:solidFill>
                  <a:srgbClr val="002060"/>
                </a:solidFill>
                <a:latin typeface="Calibri" panose="020F0502020204030204" pitchFamily="34" charset="0"/>
                <a:ea typeface="Calibri" panose="020F0502020204030204" pitchFamily="34" charset="0"/>
                <a:cs typeface="Times New Roman" panose="02020603050405020304" pitchFamily="18" charset="0"/>
              </a:rPr>
              <a:t>., sezioni unite, 22 marzo 2019, n. 8230). </a:t>
            </a:r>
          </a:p>
        </p:txBody>
      </p:sp>
      <p:pic>
        <p:nvPicPr>
          <p:cNvPr id="9" name="Immagine 8"/>
          <p:cNvPicPr>
            <a:picLocks noChangeAspect="1"/>
          </p:cNvPicPr>
          <p:nvPr/>
        </p:nvPicPr>
        <p:blipFill>
          <a:blip r:embed="rId4"/>
          <a:stretch>
            <a:fillRect/>
          </a:stretch>
        </p:blipFill>
        <p:spPr>
          <a:xfrm>
            <a:off x="4374626" y="109062"/>
            <a:ext cx="3393704" cy="531115"/>
          </a:xfrm>
          <a:prstGeom prst="rect">
            <a:avLst/>
          </a:prstGeom>
        </p:spPr>
      </p:pic>
    </p:spTree>
    <p:extLst>
      <p:ext uri="{BB962C8B-B14F-4D97-AF65-F5344CB8AC3E}">
        <p14:creationId xmlns:p14="http://schemas.microsoft.com/office/powerpoint/2010/main" val="2972808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diritto 6"/>
          <p:cNvCxnSpPr/>
          <p:nvPr/>
        </p:nvCxnSpPr>
        <p:spPr>
          <a:xfrm>
            <a:off x="303568" y="6149788"/>
            <a:ext cx="11535820" cy="0"/>
          </a:xfrm>
          <a:prstGeom prst="line">
            <a:avLst/>
          </a:prstGeom>
          <a:ln w="15875">
            <a:solidFill>
              <a:srgbClr val="009EE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uppo 13"/>
          <p:cNvGrpSpPr/>
          <p:nvPr/>
        </p:nvGrpSpPr>
        <p:grpSpPr>
          <a:xfrm>
            <a:off x="315519" y="6113928"/>
            <a:ext cx="11569719" cy="705222"/>
            <a:chOff x="315519" y="6113928"/>
            <a:chExt cx="11569719" cy="705222"/>
          </a:xfrm>
        </p:grpSpPr>
        <p:pic>
          <p:nvPicPr>
            <p:cNvPr id="5" name="Immagine 4"/>
            <p:cNvPicPr/>
            <p:nvPr/>
          </p:nvPicPr>
          <p:blipFill rotWithShape="1">
            <a:blip r:embed="rId2"/>
            <a:srcRect t="-4112" r="67018"/>
            <a:stretch/>
          </p:blipFill>
          <p:spPr>
            <a:xfrm>
              <a:off x="315519" y="6113928"/>
              <a:ext cx="1734409" cy="705222"/>
            </a:xfrm>
            <a:prstGeom prst="rect">
              <a:avLst/>
            </a:prstGeom>
          </p:spPr>
        </p:pic>
        <p:pic>
          <p:nvPicPr>
            <p:cNvPr id="12" name="Immagine 11"/>
            <p:cNvPicPr>
              <a:picLocks noChangeAspect="1"/>
            </p:cNvPicPr>
            <p:nvPr/>
          </p:nvPicPr>
          <p:blipFill>
            <a:blip r:embed="rId3"/>
            <a:stretch>
              <a:fillRect/>
            </a:stretch>
          </p:blipFill>
          <p:spPr>
            <a:xfrm>
              <a:off x="9849223" y="6408204"/>
              <a:ext cx="2036015" cy="213167"/>
            </a:xfrm>
            <a:prstGeom prst="rect">
              <a:avLst/>
            </a:prstGeom>
          </p:spPr>
        </p:pic>
      </p:grpSp>
      <p:sp>
        <p:nvSpPr>
          <p:cNvPr id="8" name="Segnaposto contenuto 2">
            <a:extLst>
              <a:ext uri="{FF2B5EF4-FFF2-40B4-BE49-F238E27FC236}">
                <a16:creationId xmlns:a16="http://schemas.microsoft.com/office/drawing/2014/main" id="{DCA584F3-A880-49BB-8877-973D4941A67A}"/>
              </a:ext>
            </a:extLst>
          </p:cNvPr>
          <p:cNvSpPr txBox="1">
            <a:spLocks/>
          </p:cNvSpPr>
          <p:nvPr/>
        </p:nvSpPr>
        <p:spPr>
          <a:xfrm>
            <a:off x="1078173" y="2037165"/>
            <a:ext cx="10058400" cy="36760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200" dirty="0">
                <a:solidFill>
                  <a:srgbClr val="002060"/>
                </a:solidFill>
                <a:ea typeface="Calibri" panose="020F0502020204030204" pitchFamily="34" charset="0"/>
                <a:cs typeface="Times New Roman" panose="02020603050405020304" pitchFamily="18" charset="0"/>
              </a:rPr>
              <a:t>Il concetto di regolarità edilizia è certamente più ampio rispetto al tema della validità del contratto di trasferimento e coinvolge </a:t>
            </a:r>
            <a:r>
              <a:rPr lang="it-IT" sz="2200" b="1" dirty="0">
                <a:solidFill>
                  <a:srgbClr val="C00000"/>
                </a:solidFill>
                <a:ea typeface="Calibri" panose="020F0502020204030204" pitchFamily="34" charset="0"/>
                <a:cs typeface="Times New Roman" panose="02020603050405020304" pitchFamily="18" charset="0"/>
              </a:rPr>
              <a:t>l’assenza di difformità edilizie che possono comportare per l’acquirente l’applicazione di sanzioni amministrative o pecuniarie da parte del Comune. </a:t>
            </a:r>
          </a:p>
          <a:p>
            <a:r>
              <a:rPr lang="it-IT" sz="2200" dirty="0">
                <a:solidFill>
                  <a:srgbClr val="002060"/>
                </a:solidFill>
                <a:ea typeface="Calibri" panose="020F0502020204030204" pitchFamily="34" charset="0"/>
                <a:cs typeface="Times New Roman" panose="02020603050405020304" pitchFamily="18" charset="0"/>
              </a:rPr>
              <a:t>Può accadere che le difformità edilizie vengano rilevate in occasione della presentazione di una SCIA per la ristrutturazione dell’immobile appena acquistato e che il Comune sospenda la pratica di ristrutturazione in attesa della presentazione di una sanatoria dell’abuso da parte dell’ignaro acquirente. </a:t>
            </a:r>
          </a:p>
          <a:p>
            <a:r>
              <a:rPr lang="it-IT" sz="2200" dirty="0">
                <a:solidFill>
                  <a:srgbClr val="002060"/>
                </a:solidFill>
                <a:ea typeface="Calibri" panose="020F0502020204030204" pitchFamily="34" charset="0"/>
                <a:cs typeface="Times New Roman" panose="02020603050405020304" pitchFamily="18" charset="0"/>
              </a:rPr>
              <a:t>Nella situazione illustrata è ravvisabile un vizio dell’immobile venduto che comporta la responsabilità del venditore, ai sensi dell’art. 1490 c.c.</a:t>
            </a:r>
            <a:endParaRPr lang="it-IT" sz="2200" dirty="0">
              <a:solidFill>
                <a:srgbClr val="002060"/>
              </a:solidFill>
            </a:endParaRPr>
          </a:p>
        </p:txBody>
      </p:sp>
      <p:pic>
        <p:nvPicPr>
          <p:cNvPr id="10" name="Immagine 9"/>
          <p:cNvPicPr>
            <a:picLocks noChangeAspect="1"/>
          </p:cNvPicPr>
          <p:nvPr/>
        </p:nvPicPr>
        <p:blipFill>
          <a:blip r:embed="rId4"/>
          <a:stretch>
            <a:fillRect/>
          </a:stretch>
        </p:blipFill>
        <p:spPr>
          <a:xfrm>
            <a:off x="4374626" y="109062"/>
            <a:ext cx="3393704" cy="531115"/>
          </a:xfrm>
          <a:prstGeom prst="rect">
            <a:avLst/>
          </a:prstGeom>
        </p:spPr>
      </p:pic>
      <p:sp>
        <p:nvSpPr>
          <p:cNvPr id="11" name="Rettangolo 10"/>
          <p:cNvSpPr/>
          <p:nvPr/>
        </p:nvSpPr>
        <p:spPr>
          <a:xfrm>
            <a:off x="402609" y="961915"/>
            <a:ext cx="11436779" cy="584775"/>
          </a:xfrm>
          <a:prstGeom prst="rect">
            <a:avLst/>
          </a:prstGeom>
        </p:spPr>
        <p:txBody>
          <a:bodyPr wrap="square">
            <a:spAutoFit/>
          </a:bodyPr>
          <a:lstStyle/>
          <a:p>
            <a:pPr algn="ctr"/>
            <a:r>
              <a:rPr lang="it-IT" sz="3200" b="1" cap="small" dirty="0">
                <a:solidFill>
                  <a:srgbClr val="002060"/>
                </a:solidFill>
              </a:rPr>
              <a:t>La regolarità edilizia </a:t>
            </a:r>
            <a:r>
              <a:rPr lang="it-IT" sz="3200" b="1" cap="small" dirty="0">
                <a:solidFill>
                  <a:srgbClr val="C00000"/>
                </a:solidFill>
              </a:rPr>
              <a:t>–</a:t>
            </a:r>
            <a:r>
              <a:rPr lang="it-IT" sz="3200" b="1" cap="small" dirty="0">
                <a:solidFill>
                  <a:srgbClr val="002060"/>
                </a:solidFill>
              </a:rPr>
              <a:t> </a:t>
            </a:r>
            <a:r>
              <a:rPr lang="it-IT" sz="3200" b="1" cap="small" dirty="0">
                <a:solidFill>
                  <a:srgbClr val="009EE2"/>
                </a:solidFill>
              </a:rPr>
              <a:t>Difformità</a:t>
            </a:r>
            <a:endParaRPr lang="it-IT" sz="3200" cap="small" dirty="0">
              <a:solidFill>
                <a:srgbClr val="009EE2"/>
              </a:solidFill>
            </a:endParaRPr>
          </a:p>
        </p:txBody>
      </p:sp>
    </p:spTree>
    <p:extLst>
      <p:ext uri="{BB962C8B-B14F-4D97-AF65-F5344CB8AC3E}">
        <p14:creationId xmlns:p14="http://schemas.microsoft.com/office/powerpoint/2010/main" val="467113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diritto 6"/>
          <p:cNvCxnSpPr/>
          <p:nvPr/>
        </p:nvCxnSpPr>
        <p:spPr>
          <a:xfrm>
            <a:off x="303568" y="6149788"/>
            <a:ext cx="11535820" cy="0"/>
          </a:xfrm>
          <a:prstGeom prst="line">
            <a:avLst/>
          </a:prstGeom>
          <a:ln w="15875">
            <a:solidFill>
              <a:srgbClr val="009EE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uppo 13"/>
          <p:cNvGrpSpPr/>
          <p:nvPr/>
        </p:nvGrpSpPr>
        <p:grpSpPr>
          <a:xfrm>
            <a:off x="315519" y="6113928"/>
            <a:ext cx="11569719" cy="705222"/>
            <a:chOff x="315519" y="6113928"/>
            <a:chExt cx="11569719" cy="705222"/>
          </a:xfrm>
        </p:grpSpPr>
        <p:pic>
          <p:nvPicPr>
            <p:cNvPr id="5" name="Immagine 4"/>
            <p:cNvPicPr/>
            <p:nvPr/>
          </p:nvPicPr>
          <p:blipFill rotWithShape="1">
            <a:blip r:embed="rId2"/>
            <a:srcRect t="-4112" r="67018"/>
            <a:stretch/>
          </p:blipFill>
          <p:spPr>
            <a:xfrm>
              <a:off x="315519" y="6113928"/>
              <a:ext cx="1734409" cy="705222"/>
            </a:xfrm>
            <a:prstGeom prst="rect">
              <a:avLst/>
            </a:prstGeom>
          </p:spPr>
        </p:pic>
        <p:pic>
          <p:nvPicPr>
            <p:cNvPr id="12" name="Immagine 11"/>
            <p:cNvPicPr>
              <a:picLocks noChangeAspect="1"/>
            </p:cNvPicPr>
            <p:nvPr/>
          </p:nvPicPr>
          <p:blipFill>
            <a:blip r:embed="rId3"/>
            <a:stretch>
              <a:fillRect/>
            </a:stretch>
          </p:blipFill>
          <p:spPr>
            <a:xfrm>
              <a:off x="9849223" y="6408204"/>
              <a:ext cx="2036015" cy="213167"/>
            </a:xfrm>
            <a:prstGeom prst="rect">
              <a:avLst/>
            </a:prstGeom>
          </p:spPr>
        </p:pic>
      </p:grpSp>
      <p:pic>
        <p:nvPicPr>
          <p:cNvPr id="10" name="Immagine 9"/>
          <p:cNvPicPr>
            <a:picLocks noChangeAspect="1"/>
          </p:cNvPicPr>
          <p:nvPr/>
        </p:nvPicPr>
        <p:blipFill>
          <a:blip r:embed="rId4"/>
          <a:stretch>
            <a:fillRect/>
          </a:stretch>
        </p:blipFill>
        <p:spPr>
          <a:xfrm>
            <a:off x="4374626" y="109062"/>
            <a:ext cx="3393704" cy="531115"/>
          </a:xfrm>
          <a:prstGeom prst="rect">
            <a:avLst/>
          </a:prstGeom>
        </p:spPr>
      </p:pic>
      <p:sp>
        <p:nvSpPr>
          <p:cNvPr id="11" name="Rettangolo 10"/>
          <p:cNvSpPr/>
          <p:nvPr/>
        </p:nvSpPr>
        <p:spPr>
          <a:xfrm>
            <a:off x="402609" y="961915"/>
            <a:ext cx="11436779" cy="584775"/>
          </a:xfrm>
          <a:prstGeom prst="rect">
            <a:avLst/>
          </a:prstGeom>
        </p:spPr>
        <p:txBody>
          <a:bodyPr wrap="square">
            <a:spAutoFit/>
          </a:bodyPr>
          <a:lstStyle/>
          <a:p>
            <a:pPr algn="ctr"/>
            <a:r>
              <a:rPr lang="it-IT" sz="3200" b="1" cap="small" dirty="0">
                <a:solidFill>
                  <a:srgbClr val="002060"/>
                </a:solidFill>
              </a:rPr>
              <a:t>La regolarità edilizia </a:t>
            </a:r>
            <a:r>
              <a:rPr lang="it-IT" sz="3200" b="1" cap="small" dirty="0">
                <a:solidFill>
                  <a:srgbClr val="C00000"/>
                </a:solidFill>
              </a:rPr>
              <a:t>–</a:t>
            </a:r>
            <a:r>
              <a:rPr lang="it-IT" sz="3200" b="1" cap="small" dirty="0">
                <a:solidFill>
                  <a:srgbClr val="002060"/>
                </a:solidFill>
              </a:rPr>
              <a:t> </a:t>
            </a:r>
            <a:r>
              <a:rPr lang="it-IT" sz="3200" b="1" cap="small" dirty="0">
                <a:solidFill>
                  <a:srgbClr val="009EE2"/>
                </a:solidFill>
              </a:rPr>
              <a:t>Garanzia per vizi</a:t>
            </a:r>
            <a:endParaRPr lang="it-IT" sz="3200" cap="small" dirty="0">
              <a:solidFill>
                <a:srgbClr val="009EE2"/>
              </a:solidFill>
            </a:endParaRPr>
          </a:p>
        </p:txBody>
      </p:sp>
      <p:sp>
        <p:nvSpPr>
          <p:cNvPr id="2" name="CasellaDiTesto 1"/>
          <p:cNvSpPr txBox="1"/>
          <p:nvPr/>
        </p:nvSpPr>
        <p:spPr>
          <a:xfrm>
            <a:off x="1095209" y="1991342"/>
            <a:ext cx="10051577" cy="4018216"/>
          </a:xfrm>
          <a:prstGeom prst="rect">
            <a:avLst/>
          </a:prstGeom>
          <a:noFill/>
        </p:spPr>
        <p:txBody>
          <a:bodyPr wrap="square" rtlCol="0">
            <a:spAutoFit/>
          </a:bodyPr>
          <a:lstStyle/>
          <a:p>
            <a:pPr algn="ctr">
              <a:lnSpc>
                <a:spcPct val="114000"/>
              </a:lnSpc>
            </a:pPr>
            <a:r>
              <a:rPr lang="it-IT" sz="2200" b="1" dirty="0">
                <a:solidFill>
                  <a:srgbClr val="C00000"/>
                </a:solidFill>
              </a:rPr>
              <a:t>In giurisprudenza </a:t>
            </a:r>
            <a:r>
              <a:rPr lang="it-IT" sz="2200" dirty="0">
                <a:solidFill>
                  <a:srgbClr val="002060"/>
                </a:solidFill>
              </a:rPr>
              <a:t>è pacifico il principio che «</a:t>
            </a:r>
            <a:r>
              <a:rPr lang="it-IT" sz="2200" i="1" dirty="0">
                <a:solidFill>
                  <a:srgbClr val="002060"/>
                </a:solidFill>
              </a:rPr>
              <a:t>chi acquista un immobile, </a:t>
            </a:r>
          </a:p>
          <a:p>
            <a:pPr algn="ctr">
              <a:lnSpc>
                <a:spcPct val="114000"/>
              </a:lnSpc>
            </a:pPr>
            <a:r>
              <a:rPr lang="it-IT" sz="2200" i="1" dirty="0">
                <a:solidFill>
                  <a:srgbClr val="002060"/>
                </a:solidFill>
              </a:rPr>
              <a:t>tranne il caso in cui sia stato reso esplicitamente edotto della esistenza </a:t>
            </a:r>
          </a:p>
          <a:p>
            <a:pPr algn="ctr">
              <a:lnSpc>
                <a:spcPct val="114000"/>
              </a:lnSpc>
            </a:pPr>
            <a:r>
              <a:rPr lang="it-IT" sz="2200" i="1" dirty="0">
                <a:solidFill>
                  <a:srgbClr val="002060"/>
                </a:solidFill>
              </a:rPr>
              <a:t>di qualche problema di carattere amministrativo od urbanistico, </a:t>
            </a:r>
          </a:p>
          <a:p>
            <a:pPr algn="ctr">
              <a:lnSpc>
                <a:spcPct val="114000"/>
              </a:lnSpc>
            </a:pPr>
            <a:r>
              <a:rPr lang="it-IT" sz="2200" b="1" i="1" dirty="0">
                <a:solidFill>
                  <a:srgbClr val="C00000"/>
                </a:solidFill>
              </a:rPr>
              <a:t>ha diritto alla consegna di un immobile assolutamente conforme alle leggi ed ai regolamenti, oltre che alla concessione edilizia</a:t>
            </a:r>
            <a:r>
              <a:rPr lang="it-IT" sz="2200" dirty="0">
                <a:solidFill>
                  <a:srgbClr val="002060"/>
                </a:solidFill>
              </a:rPr>
              <a:t>».</a:t>
            </a:r>
          </a:p>
          <a:p>
            <a:pPr algn="ctr">
              <a:lnSpc>
                <a:spcPct val="114000"/>
              </a:lnSpc>
            </a:pPr>
            <a:endParaRPr lang="it-IT" sz="1000" dirty="0">
              <a:solidFill>
                <a:srgbClr val="002060"/>
              </a:solidFill>
            </a:endParaRPr>
          </a:p>
          <a:p>
            <a:pPr algn="ctr">
              <a:lnSpc>
                <a:spcPct val="114000"/>
              </a:lnSpc>
            </a:pPr>
            <a:r>
              <a:rPr lang="it-IT" sz="2200" dirty="0">
                <a:solidFill>
                  <a:srgbClr val="002060"/>
                </a:solidFill>
              </a:rPr>
              <a:t>L’eventuale inadempimento del venditore «</a:t>
            </a:r>
            <a:r>
              <a:rPr lang="it-IT" sz="2200" i="1" dirty="0">
                <a:solidFill>
                  <a:srgbClr val="002060"/>
                </a:solidFill>
              </a:rPr>
              <a:t>sebbene non sia tale da dare necessariamente luogo alla risoluzione del contratto, deve essere comunque giudizialmente accertato, a richiesta dell’acquirente, </a:t>
            </a:r>
            <a:r>
              <a:rPr lang="it-IT" sz="2200" b="1" i="1" dirty="0">
                <a:solidFill>
                  <a:srgbClr val="C00000"/>
                </a:solidFill>
              </a:rPr>
              <a:t>per la tutela del suo diritto al risarcimento del danno</a:t>
            </a:r>
            <a:r>
              <a:rPr lang="it-IT" sz="2200" dirty="0">
                <a:solidFill>
                  <a:srgbClr val="002060"/>
                </a:solidFill>
              </a:rPr>
              <a:t>». (</a:t>
            </a:r>
            <a:r>
              <a:rPr lang="it-IT" sz="2200" dirty="0" err="1">
                <a:solidFill>
                  <a:srgbClr val="002060"/>
                </a:solidFill>
              </a:rPr>
              <a:t>Cass</a:t>
            </a:r>
            <a:r>
              <a:rPr lang="it-IT" sz="2200" dirty="0">
                <a:solidFill>
                  <a:srgbClr val="002060"/>
                </a:solidFill>
              </a:rPr>
              <a:t>. 19 luglio 1999, n. 7681).</a:t>
            </a:r>
          </a:p>
          <a:p>
            <a:endParaRPr lang="it-IT" dirty="0"/>
          </a:p>
        </p:txBody>
      </p:sp>
    </p:spTree>
    <p:extLst>
      <p:ext uri="{BB962C8B-B14F-4D97-AF65-F5344CB8AC3E}">
        <p14:creationId xmlns:p14="http://schemas.microsoft.com/office/powerpoint/2010/main" val="856929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diritto 6"/>
          <p:cNvCxnSpPr/>
          <p:nvPr/>
        </p:nvCxnSpPr>
        <p:spPr>
          <a:xfrm>
            <a:off x="303568" y="6149788"/>
            <a:ext cx="11535820" cy="0"/>
          </a:xfrm>
          <a:prstGeom prst="line">
            <a:avLst/>
          </a:prstGeom>
          <a:ln w="15875">
            <a:solidFill>
              <a:srgbClr val="009EE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uppo 13"/>
          <p:cNvGrpSpPr/>
          <p:nvPr/>
        </p:nvGrpSpPr>
        <p:grpSpPr>
          <a:xfrm>
            <a:off x="315519" y="6113928"/>
            <a:ext cx="11569719" cy="705222"/>
            <a:chOff x="315519" y="6113928"/>
            <a:chExt cx="11569719" cy="705222"/>
          </a:xfrm>
        </p:grpSpPr>
        <p:pic>
          <p:nvPicPr>
            <p:cNvPr id="5" name="Immagine 4"/>
            <p:cNvPicPr/>
            <p:nvPr/>
          </p:nvPicPr>
          <p:blipFill rotWithShape="1">
            <a:blip r:embed="rId2"/>
            <a:srcRect t="-4112" r="67018"/>
            <a:stretch/>
          </p:blipFill>
          <p:spPr>
            <a:xfrm>
              <a:off x="315519" y="6113928"/>
              <a:ext cx="1734409" cy="705222"/>
            </a:xfrm>
            <a:prstGeom prst="rect">
              <a:avLst/>
            </a:prstGeom>
          </p:spPr>
        </p:pic>
        <p:pic>
          <p:nvPicPr>
            <p:cNvPr id="12" name="Immagine 11"/>
            <p:cNvPicPr>
              <a:picLocks noChangeAspect="1"/>
            </p:cNvPicPr>
            <p:nvPr/>
          </p:nvPicPr>
          <p:blipFill>
            <a:blip r:embed="rId3"/>
            <a:stretch>
              <a:fillRect/>
            </a:stretch>
          </p:blipFill>
          <p:spPr>
            <a:xfrm>
              <a:off x="9849223" y="6408204"/>
              <a:ext cx="2036015" cy="213167"/>
            </a:xfrm>
            <a:prstGeom prst="rect">
              <a:avLst/>
            </a:prstGeom>
          </p:spPr>
        </p:pic>
      </p:grpSp>
      <p:sp>
        <p:nvSpPr>
          <p:cNvPr id="4" name="Rettangolo 3"/>
          <p:cNvSpPr/>
          <p:nvPr/>
        </p:nvSpPr>
        <p:spPr>
          <a:xfrm>
            <a:off x="1071326" y="2508116"/>
            <a:ext cx="10099344" cy="2123658"/>
          </a:xfrm>
          <a:prstGeom prst="rect">
            <a:avLst/>
          </a:prstGeom>
        </p:spPr>
        <p:txBody>
          <a:bodyPr wrap="square">
            <a:spAutoFit/>
          </a:bodyPr>
          <a:lstStyle/>
          <a:p>
            <a:pPr algn="ctr"/>
            <a:r>
              <a:rPr lang="it-IT" sz="2200" dirty="0">
                <a:solidFill>
                  <a:srgbClr val="002060"/>
                </a:solidFill>
                <a:ea typeface="Calibri" panose="020F0502020204030204" pitchFamily="34" charset="0"/>
                <a:cs typeface="Times New Roman" panose="02020603050405020304" pitchFamily="18" charset="0"/>
              </a:rPr>
              <a:t>Il notaio scrupoloso - senza la verifica preventiva della conformità edilizia dell’immobile da parte di un tecnico con specifica competenza e strumentazione - può limitarsi ad effettuare, alla presenza delle parti, una verifica meramente documentale delle planimetrie depositate in catasto e del progetto presentato in Comune, reperito dalle parti ed a lui consegnato, per consentire alle parti stesse un esame congiunto ai fini della verifica della conformità edilizia e catastale. </a:t>
            </a:r>
          </a:p>
        </p:txBody>
      </p:sp>
      <p:sp>
        <p:nvSpPr>
          <p:cNvPr id="9" name="Rettangolo 8"/>
          <p:cNvSpPr/>
          <p:nvPr/>
        </p:nvSpPr>
        <p:spPr>
          <a:xfrm>
            <a:off x="402609" y="961915"/>
            <a:ext cx="11436779" cy="584775"/>
          </a:xfrm>
          <a:prstGeom prst="rect">
            <a:avLst/>
          </a:prstGeom>
        </p:spPr>
        <p:txBody>
          <a:bodyPr wrap="square">
            <a:spAutoFit/>
          </a:bodyPr>
          <a:lstStyle/>
          <a:p>
            <a:pPr algn="ctr"/>
            <a:r>
              <a:rPr lang="it-IT" sz="3200" b="1" cap="small" dirty="0">
                <a:solidFill>
                  <a:srgbClr val="002060"/>
                </a:solidFill>
              </a:rPr>
              <a:t>Il controllo documentale</a:t>
            </a:r>
            <a:endParaRPr lang="it-IT" sz="3200" cap="small" dirty="0">
              <a:solidFill>
                <a:srgbClr val="009EE2"/>
              </a:solidFill>
            </a:endParaRPr>
          </a:p>
        </p:txBody>
      </p:sp>
      <p:pic>
        <p:nvPicPr>
          <p:cNvPr id="10" name="Immagine 9"/>
          <p:cNvPicPr>
            <a:picLocks noChangeAspect="1"/>
          </p:cNvPicPr>
          <p:nvPr/>
        </p:nvPicPr>
        <p:blipFill>
          <a:blip r:embed="rId4"/>
          <a:stretch>
            <a:fillRect/>
          </a:stretch>
        </p:blipFill>
        <p:spPr>
          <a:xfrm>
            <a:off x="4374626" y="109062"/>
            <a:ext cx="3393704" cy="531115"/>
          </a:xfrm>
          <a:prstGeom prst="rect">
            <a:avLst/>
          </a:prstGeom>
        </p:spPr>
      </p:pic>
    </p:spTree>
    <p:extLst>
      <p:ext uri="{BB962C8B-B14F-4D97-AF65-F5344CB8AC3E}">
        <p14:creationId xmlns:p14="http://schemas.microsoft.com/office/powerpoint/2010/main" val="578215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diritto 6"/>
          <p:cNvCxnSpPr/>
          <p:nvPr/>
        </p:nvCxnSpPr>
        <p:spPr>
          <a:xfrm>
            <a:off x="303568" y="6149788"/>
            <a:ext cx="11535820" cy="0"/>
          </a:xfrm>
          <a:prstGeom prst="line">
            <a:avLst/>
          </a:prstGeom>
          <a:ln w="15875">
            <a:solidFill>
              <a:srgbClr val="009EE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uppo 13"/>
          <p:cNvGrpSpPr/>
          <p:nvPr/>
        </p:nvGrpSpPr>
        <p:grpSpPr>
          <a:xfrm>
            <a:off x="315519" y="6113928"/>
            <a:ext cx="11569719" cy="705222"/>
            <a:chOff x="315519" y="6113928"/>
            <a:chExt cx="11569719" cy="705222"/>
          </a:xfrm>
        </p:grpSpPr>
        <p:pic>
          <p:nvPicPr>
            <p:cNvPr id="5" name="Immagine 4"/>
            <p:cNvPicPr/>
            <p:nvPr/>
          </p:nvPicPr>
          <p:blipFill rotWithShape="1">
            <a:blip r:embed="rId2"/>
            <a:srcRect t="-4112" r="67018"/>
            <a:stretch/>
          </p:blipFill>
          <p:spPr>
            <a:xfrm>
              <a:off x="315519" y="6113928"/>
              <a:ext cx="1734409" cy="705222"/>
            </a:xfrm>
            <a:prstGeom prst="rect">
              <a:avLst/>
            </a:prstGeom>
          </p:spPr>
        </p:pic>
        <p:pic>
          <p:nvPicPr>
            <p:cNvPr id="12" name="Immagine 11"/>
            <p:cNvPicPr>
              <a:picLocks noChangeAspect="1"/>
            </p:cNvPicPr>
            <p:nvPr/>
          </p:nvPicPr>
          <p:blipFill>
            <a:blip r:embed="rId3"/>
            <a:stretch>
              <a:fillRect/>
            </a:stretch>
          </p:blipFill>
          <p:spPr>
            <a:xfrm>
              <a:off x="9849223" y="6408204"/>
              <a:ext cx="2036015" cy="213167"/>
            </a:xfrm>
            <a:prstGeom prst="rect">
              <a:avLst/>
            </a:prstGeom>
          </p:spPr>
        </p:pic>
      </p:grpSp>
      <p:sp>
        <p:nvSpPr>
          <p:cNvPr id="4" name="Rettangolo 3"/>
          <p:cNvSpPr/>
          <p:nvPr/>
        </p:nvSpPr>
        <p:spPr>
          <a:xfrm>
            <a:off x="1114483" y="1950754"/>
            <a:ext cx="10037928" cy="4062651"/>
          </a:xfrm>
          <a:prstGeom prst="rect">
            <a:avLst/>
          </a:prstGeom>
        </p:spPr>
        <p:txBody>
          <a:bodyPr wrap="square">
            <a:spAutoFit/>
          </a:bodyPr>
          <a:lstStyle/>
          <a:p>
            <a:pPr algn="just"/>
            <a:r>
              <a:rPr lang="it-IT" sz="215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Le tolleranze costruttive</a:t>
            </a:r>
            <a:r>
              <a:rPr lang="it-IT" sz="215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it-IT" sz="2150" dirty="0">
                <a:solidFill>
                  <a:srgbClr val="002060"/>
                </a:solidFill>
                <a:latin typeface="Calibri" panose="020F0502020204030204" pitchFamily="34" charset="0"/>
                <a:ea typeface="Calibri" panose="020F0502020204030204" pitchFamily="34" charset="0"/>
                <a:cs typeface="Times New Roman" panose="02020603050405020304" pitchFamily="18" charset="0"/>
              </a:rPr>
              <a:t>– già previste nella legge regionale Emilia-Romagna – sono  state disciplinate dall’art. 34-</a:t>
            </a:r>
            <a:r>
              <a:rPr lang="it-IT" sz="215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bis</a:t>
            </a:r>
            <a:r>
              <a:rPr lang="it-IT" sz="2150" dirty="0">
                <a:solidFill>
                  <a:srgbClr val="002060"/>
                </a:solidFill>
                <a:latin typeface="Calibri" panose="020F0502020204030204" pitchFamily="34" charset="0"/>
                <a:ea typeface="Calibri" panose="020F0502020204030204" pitchFamily="34" charset="0"/>
                <a:cs typeface="Times New Roman" panose="02020603050405020304" pitchFamily="18" charset="0"/>
              </a:rPr>
              <a:t> del T.U. Edilizia, introdotto dal </a:t>
            </a:r>
            <a:r>
              <a:rPr lang="it-IT" sz="215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d.l.</a:t>
            </a:r>
            <a:r>
              <a:rPr lang="it-IT" sz="2150" dirty="0">
                <a:solidFill>
                  <a:srgbClr val="002060"/>
                </a:solidFill>
                <a:latin typeface="Calibri" panose="020F0502020204030204" pitchFamily="34" charset="0"/>
                <a:ea typeface="Calibri" panose="020F0502020204030204" pitchFamily="34" charset="0"/>
                <a:cs typeface="Times New Roman" panose="02020603050405020304" pitchFamily="18" charset="0"/>
              </a:rPr>
              <a:t> n. 76/2020 (c.d. Semplificazioni), convertito dalla legge n. 120/2020. </a:t>
            </a:r>
          </a:p>
          <a:p>
            <a:pPr algn="just"/>
            <a:endParaRPr lang="it-IT" sz="215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r>
              <a:rPr lang="it-IT" sz="2150" dirty="0">
                <a:solidFill>
                  <a:srgbClr val="002060"/>
                </a:solidFill>
                <a:latin typeface="Calibri" panose="020F0502020204030204" pitchFamily="34" charset="0"/>
                <a:ea typeface="Calibri" panose="020F0502020204030204" pitchFamily="34" charset="0"/>
                <a:cs typeface="Times New Roman" panose="02020603050405020304" pitchFamily="18" charset="0"/>
              </a:rPr>
              <a:t>Occorre</a:t>
            </a:r>
            <a:r>
              <a:rPr lang="it-IT" sz="2150" dirty="0">
                <a:latin typeface="Calibri" panose="020F0502020204030204" pitchFamily="34" charset="0"/>
                <a:ea typeface="Calibri" panose="020F0502020204030204" pitchFamily="34" charset="0"/>
                <a:cs typeface="Times New Roman" panose="02020603050405020304" pitchFamily="18" charset="0"/>
              </a:rPr>
              <a:t> </a:t>
            </a:r>
            <a:r>
              <a:rPr lang="it-IT" sz="215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la consulenza di un tecnico abilitato</a:t>
            </a:r>
            <a:r>
              <a:rPr lang="it-IT" sz="2150" dirty="0">
                <a:solidFill>
                  <a:srgbClr val="002060"/>
                </a:solidFill>
                <a:latin typeface="Calibri" panose="020F0502020204030204" pitchFamily="34" charset="0"/>
                <a:ea typeface="Calibri" panose="020F0502020204030204" pitchFamily="34" charset="0"/>
                <a:cs typeface="Times New Roman" panose="02020603050405020304" pitchFamily="18" charset="0"/>
              </a:rPr>
              <a:t>, come è testualmente confermato dall’art. 34-bis, comma 3, cit. che prevede </a:t>
            </a:r>
            <a:r>
              <a:rPr lang="it-IT" sz="215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la dichiarazione asseverata di un tecnico abilitato </a:t>
            </a:r>
            <a:r>
              <a:rPr lang="it-IT" sz="2150" dirty="0">
                <a:solidFill>
                  <a:srgbClr val="002060"/>
                </a:solidFill>
                <a:latin typeface="Calibri" panose="020F0502020204030204" pitchFamily="34" charset="0"/>
                <a:ea typeface="Calibri" panose="020F0502020204030204" pitchFamily="34" charset="0"/>
                <a:cs typeface="Times New Roman" panose="02020603050405020304" pitchFamily="18" charset="0"/>
              </a:rPr>
              <a:t>sul fatto che l’eventuale “</a:t>
            </a:r>
            <a:r>
              <a:rPr lang="it-IT" sz="215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mancato rispetto dell’altezza, dei distacchi, della cubatura, della superficie coperta</a:t>
            </a:r>
            <a:r>
              <a:rPr lang="it-IT" sz="215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it-IT" sz="215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non costituisce violazione edilizia </a:t>
            </a:r>
            <a:r>
              <a:rPr lang="it-IT" sz="2150" dirty="0">
                <a:solidFill>
                  <a:srgbClr val="002060"/>
                </a:solidFill>
                <a:latin typeface="Calibri" panose="020F0502020204030204" pitchFamily="34" charset="0"/>
                <a:ea typeface="Calibri" panose="020F0502020204030204" pitchFamily="34" charset="0"/>
                <a:cs typeface="Times New Roman" panose="02020603050405020304" pitchFamily="18" charset="0"/>
              </a:rPr>
              <a:t>se contenuto entro il limite del 2 per cento delle misure previste nel titolo abilitativo (comma 1) oppure </a:t>
            </a:r>
            <a:r>
              <a:rPr lang="it-IT" sz="215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che le irregolarità geometriche e le modifiche alle finiture sono di minima entità, sono state eseguite duranti i lavori per l’attuazione di titoli abilitativi edilizi, </a:t>
            </a:r>
            <a:r>
              <a:rPr lang="it-IT" sz="2150" b="1" i="1" dirty="0">
                <a:solidFill>
                  <a:srgbClr val="C00000"/>
                </a:solidFill>
                <a:latin typeface="Calibri" panose="020F0502020204030204" pitchFamily="34" charset="0"/>
                <a:ea typeface="Calibri" panose="020F0502020204030204" pitchFamily="34" charset="0"/>
                <a:cs typeface="Times New Roman" panose="02020603050405020304" pitchFamily="18" charset="0"/>
              </a:rPr>
              <a:t>non comportano violazione della disciplina urbanistica ed edilizia</a:t>
            </a:r>
            <a:r>
              <a:rPr lang="it-IT" sz="2150" b="1" i="1" dirty="0">
                <a:latin typeface="Calibri" panose="020F0502020204030204" pitchFamily="34" charset="0"/>
                <a:ea typeface="Calibri" panose="020F0502020204030204" pitchFamily="34" charset="0"/>
                <a:cs typeface="Times New Roman" panose="02020603050405020304" pitchFamily="18" charset="0"/>
              </a:rPr>
              <a:t> </a:t>
            </a:r>
            <a:r>
              <a:rPr lang="it-IT" sz="215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e non pregiudicano l’agibilità dell’immobile </a:t>
            </a:r>
            <a:r>
              <a:rPr lang="it-IT" sz="2150" dirty="0">
                <a:solidFill>
                  <a:srgbClr val="002060"/>
                </a:solidFill>
                <a:latin typeface="Calibri" panose="020F0502020204030204" pitchFamily="34" charset="0"/>
                <a:ea typeface="Calibri" panose="020F0502020204030204" pitchFamily="34" charset="0"/>
                <a:cs typeface="Times New Roman" panose="02020603050405020304" pitchFamily="18" charset="0"/>
              </a:rPr>
              <a:t>(comma 2).</a:t>
            </a:r>
            <a:endParaRPr lang="it-IT" sz="2150" dirty="0">
              <a:solidFill>
                <a:srgbClr val="002060"/>
              </a:solidFill>
            </a:endParaRPr>
          </a:p>
        </p:txBody>
      </p:sp>
      <p:pic>
        <p:nvPicPr>
          <p:cNvPr id="9" name="Immagine 8"/>
          <p:cNvPicPr>
            <a:picLocks noChangeAspect="1"/>
          </p:cNvPicPr>
          <p:nvPr/>
        </p:nvPicPr>
        <p:blipFill>
          <a:blip r:embed="rId4"/>
          <a:stretch>
            <a:fillRect/>
          </a:stretch>
        </p:blipFill>
        <p:spPr>
          <a:xfrm>
            <a:off x="4374626" y="109062"/>
            <a:ext cx="3393704" cy="531115"/>
          </a:xfrm>
          <a:prstGeom prst="rect">
            <a:avLst/>
          </a:prstGeom>
        </p:spPr>
      </p:pic>
      <p:sp>
        <p:nvSpPr>
          <p:cNvPr id="10" name="Rettangolo 9"/>
          <p:cNvSpPr/>
          <p:nvPr/>
        </p:nvSpPr>
        <p:spPr>
          <a:xfrm>
            <a:off x="402609" y="961915"/>
            <a:ext cx="11436779" cy="584775"/>
          </a:xfrm>
          <a:prstGeom prst="rect">
            <a:avLst/>
          </a:prstGeom>
        </p:spPr>
        <p:txBody>
          <a:bodyPr wrap="square">
            <a:spAutoFit/>
          </a:bodyPr>
          <a:lstStyle/>
          <a:p>
            <a:pPr algn="ctr"/>
            <a:r>
              <a:rPr lang="it-IT" sz="3200" b="1" cap="small" dirty="0">
                <a:solidFill>
                  <a:srgbClr val="002060"/>
                </a:solidFill>
              </a:rPr>
              <a:t>Le tolleranze costruttive</a:t>
            </a:r>
            <a:endParaRPr lang="it-IT" sz="3200" cap="small" dirty="0">
              <a:solidFill>
                <a:srgbClr val="009EE2"/>
              </a:solidFill>
            </a:endParaRPr>
          </a:p>
        </p:txBody>
      </p:sp>
    </p:spTree>
    <p:extLst>
      <p:ext uri="{BB962C8B-B14F-4D97-AF65-F5344CB8AC3E}">
        <p14:creationId xmlns:p14="http://schemas.microsoft.com/office/powerpoint/2010/main" val="1068057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diritto 6"/>
          <p:cNvCxnSpPr/>
          <p:nvPr/>
        </p:nvCxnSpPr>
        <p:spPr>
          <a:xfrm>
            <a:off x="303568" y="6149788"/>
            <a:ext cx="11535820" cy="0"/>
          </a:xfrm>
          <a:prstGeom prst="line">
            <a:avLst/>
          </a:prstGeom>
          <a:ln w="15875">
            <a:solidFill>
              <a:srgbClr val="009EE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uppo 13"/>
          <p:cNvGrpSpPr/>
          <p:nvPr/>
        </p:nvGrpSpPr>
        <p:grpSpPr>
          <a:xfrm>
            <a:off x="315519" y="6113928"/>
            <a:ext cx="11569719" cy="705222"/>
            <a:chOff x="315519" y="6113928"/>
            <a:chExt cx="11569719" cy="705222"/>
          </a:xfrm>
        </p:grpSpPr>
        <p:pic>
          <p:nvPicPr>
            <p:cNvPr id="5" name="Immagine 4"/>
            <p:cNvPicPr/>
            <p:nvPr/>
          </p:nvPicPr>
          <p:blipFill rotWithShape="1">
            <a:blip r:embed="rId2"/>
            <a:srcRect t="-4112" r="67018"/>
            <a:stretch/>
          </p:blipFill>
          <p:spPr>
            <a:xfrm>
              <a:off x="315519" y="6113928"/>
              <a:ext cx="1734409" cy="705222"/>
            </a:xfrm>
            <a:prstGeom prst="rect">
              <a:avLst/>
            </a:prstGeom>
          </p:spPr>
        </p:pic>
        <p:pic>
          <p:nvPicPr>
            <p:cNvPr id="12" name="Immagine 11"/>
            <p:cNvPicPr>
              <a:picLocks noChangeAspect="1"/>
            </p:cNvPicPr>
            <p:nvPr/>
          </p:nvPicPr>
          <p:blipFill>
            <a:blip r:embed="rId3"/>
            <a:stretch>
              <a:fillRect/>
            </a:stretch>
          </p:blipFill>
          <p:spPr>
            <a:xfrm>
              <a:off x="9849223" y="6408204"/>
              <a:ext cx="2036015" cy="213167"/>
            </a:xfrm>
            <a:prstGeom prst="rect">
              <a:avLst/>
            </a:prstGeom>
          </p:spPr>
        </p:pic>
      </p:grpSp>
      <p:sp>
        <p:nvSpPr>
          <p:cNvPr id="4" name="Rettangolo 3"/>
          <p:cNvSpPr/>
          <p:nvPr/>
        </p:nvSpPr>
        <p:spPr>
          <a:xfrm>
            <a:off x="1057701" y="2045852"/>
            <a:ext cx="10078872" cy="3754874"/>
          </a:xfrm>
          <a:prstGeom prst="rect">
            <a:avLst/>
          </a:prstGeom>
        </p:spPr>
        <p:txBody>
          <a:bodyPr wrap="square">
            <a:spAutoFit/>
          </a:bodyPr>
          <a:lstStyle/>
          <a:p>
            <a:pPr algn="just"/>
            <a:r>
              <a:rPr lang="it-IT" sz="2200" b="1" dirty="0">
                <a:solidFill>
                  <a:srgbClr val="C00000"/>
                </a:solidFill>
                <a:ea typeface="Calibri" panose="020F0502020204030204" pitchFamily="34" charset="0"/>
                <a:cs typeface="Times New Roman" panose="02020603050405020304" pitchFamily="18" charset="0"/>
              </a:rPr>
              <a:t>La dichiarazione asseverata di un tecnico abilitato</a:t>
            </a:r>
            <a:r>
              <a:rPr lang="it-IT" sz="2200" b="1" dirty="0">
                <a:solidFill>
                  <a:srgbClr val="002060"/>
                </a:solidFill>
                <a:ea typeface="Calibri" panose="020F0502020204030204" pitchFamily="34" charset="0"/>
                <a:cs typeface="Times New Roman" panose="02020603050405020304" pitchFamily="18" charset="0"/>
              </a:rPr>
              <a:t> </a:t>
            </a:r>
            <a:r>
              <a:rPr lang="it-IT" sz="2200" dirty="0">
                <a:solidFill>
                  <a:srgbClr val="002060"/>
                </a:solidFill>
                <a:ea typeface="Calibri" panose="020F0502020204030204" pitchFamily="34" charset="0"/>
                <a:cs typeface="Times New Roman" panose="02020603050405020304" pitchFamily="18" charset="0"/>
              </a:rPr>
              <a:t>circa la sussistenza di </a:t>
            </a:r>
            <a:r>
              <a:rPr lang="it-IT" sz="2200" b="1" dirty="0">
                <a:solidFill>
                  <a:srgbClr val="C00000"/>
                </a:solidFill>
                <a:ea typeface="Calibri" panose="020F0502020204030204" pitchFamily="34" charset="0"/>
                <a:cs typeface="Times New Roman" panose="02020603050405020304" pitchFamily="18" charset="0"/>
              </a:rPr>
              <a:t>tolleranze esecutive</a:t>
            </a:r>
            <a:r>
              <a:rPr lang="it-IT" sz="2200" dirty="0">
                <a:solidFill>
                  <a:srgbClr val="002060"/>
                </a:solidFill>
                <a:ea typeface="Calibri" panose="020F0502020204030204" pitchFamily="34" charset="0"/>
                <a:cs typeface="Times New Roman" panose="02020603050405020304" pitchFamily="18" charset="0"/>
              </a:rPr>
              <a:t>,</a:t>
            </a:r>
            <a:r>
              <a:rPr lang="it-IT" sz="2200" b="1" dirty="0">
                <a:solidFill>
                  <a:srgbClr val="00B050"/>
                </a:solidFill>
                <a:ea typeface="Calibri" panose="020F0502020204030204" pitchFamily="34" charset="0"/>
                <a:cs typeface="Times New Roman" panose="02020603050405020304" pitchFamily="18" charset="0"/>
              </a:rPr>
              <a:t> </a:t>
            </a:r>
            <a:r>
              <a:rPr lang="it-IT" sz="2200" b="1" dirty="0">
                <a:solidFill>
                  <a:srgbClr val="C00000"/>
                </a:solidFill>
                <a:ea typeface="Calibri" panose="020F0502020204030204" pitchFamily="34" charset="0"/>
                <a:cs typeface="Times New Roman" panose="02020603050405020304" pitchFamily="18" charset="0"/>
              </a:rPr>
              <a:t>che non costituiscono violazioni edilizie</a:t>
            </a:r>
            <a:r>
              <a:rPr lang="it-IT" sz="2200" dirty="0">
                <a:solidFill>
                  <a:srgbClr val="002060"/>
                </a:solidFill>
                <a:ea typeface="Calibri" panose="020F0502020204030204" pitchFamily="34" charset="0"/>
                <a:cs typeface="Times New Roman" panose="02020603050405020304" pitchFamily="18" charset="0"/>
              </a:rPr>
              <a:t>, può essere</a:t>
            </a:r>
          </a:p>
          <a:p>
            <a:pPr algn="just"/>
            <a:r>
              <a:rPr lang="it-IT" sz="2200" b="1" dirty="0">
                <a:solidFill>
                  <a:srgbClr val="C00000"/>
                </a:solidFill>
                <a:ea typeface="Calibri" panose="020F0502020204030204" pitchFamily="34" charset="0"/>
                <a:cs typeface="Times New Roman" panose="02020603050405020304" pitchFamily="18" charset="0"/>
              </a:rPr>
              <a:t>- inserita nel procedimento amministrativo</a:t>
            </a:r>
            <a:r>
              <a:rPr lang="it-IT" sz="2200" b="1" dirty="0">
                <a:solidFill>
                  <a:srgbClr val="FF0000"/>
                </a:solidFill>
                <a:ea typeface="Calibri" panose="020F0502020204030204" pitchFamily="34" charset="0"/>
                <a:cs typeface="Times New Roman" panose="02020603050405020304" pitchFamily="18" charset="0"/>
              </a:rPr>
              <a:t> </a:t>
            </a:r>
            <a:r>
              <a:rPr lang="it-IT" sz="2200" dirty="0">
                <a:solidFill>
                  <a:srgbClr val="002060"/>
                </a:solidFill>
                <a:ea typeface="Calibri" panose="020F0502020204030204" pitchFamily="34" charset="0"/>
                <a:cs typeface="Times New Roman" panose="02020603050405020304" pitchFamily="18" charset="0"/>
              </a:rPr>
              <a:t>relativo a nuove istanze, comunicazioni e segnalazioni edilizie, oppure </a:t>
            </a:r>
          </a:p>
          <a:p>
            <a:pPr algn="just"/>
            <a:r>
              <a:rPr lang="it-IT" sz="2200" b="1" dirty="0">
                <a:solidFill>
                  <a:srgbClr val="C00000"/>
                </a:solidFill>
                <a:ea typeface="Calibri" panose="020F0502020204030204" pitchFamily="34" charset="0"/>
                <a:cs typeface="Times New Roman" panose="02020603050405020304" pitchFamily="18" charset="0"/>
              </a:rPr>
              <a:t>- allegata agli atti aventi per oggetto trasferimento o costituzione o scioglimento della comunione di diritti reali</a:t>
            </a:r>
            <a:r>
              <a:rPr lang="it-IT" sz="2200" dirty="0">
                <a:solidFill>
                  <a:srgbClr val="002060"/>
                </a:solidFill>
                <a:ea typeface="Calibri" panose="020F0502020204030204" pitchFamily="34" charset="0"/>
                <a:cs typeface="Times New Roman" panose="02020603050405020304" pitchFamily="18" charset="0"/>
              </a:rPr>
              <a:t>.</a:t>
            </a:r>
          </a:p>
          <a:p>
            <a:endParaRPr lang="it-IT" sz="2200" dirty="0">
              <a:solidFill>
                <a:srgbClr val="002060"/>
              </a:solidFill>
              <a:ea typeface="Calibri" panose="020F0502020204030204" pitchFamily="34" charset="0"/>
              <a:cs typeface="Times New Roman" panose="02020603050405020304" pitchFamily="18" charset="0"/>
            </a:endParaRPr>
          </a:p>
          <a:p>
            <a:r>
              <a:rPr lang="it-IT" sz="2200" dirty="0">
                <a:solidFill>
                  <a:srgbClr val="002060"/>
                </a:solidFill>
                <a:ea typeface="Calibri" panose="020F0502020204030204" pitchFamily="34" charset="0"/>
                <a:cs typeface="Times New Roman" panose="02020603050405020304" pitchFamily="18" charset="0"/>
              </a:rPr>
              <a:t>Si tratta di una dichiarazione </a:t>
            </a:r>
            <a:r>
              <a:rPr lang="it-IT" sz="2200" b="1" dirty="0">
                <a:solidFill>
                  <a:srgbClr val="C00000"/>
                </a:solidFill>
                <a:ea typeface="Calibri" panose="020F0502020204030204" pitchFamily="34" charset="0"/>
                <a:cs typeface="Times New Roman" panose="02020603050405020304" pitchFamily="18" charset="0"/>
              </a:rPr>
              <a:t>a garanzia del proprietario attuale o dell’acquirente di un immobile </a:t>
            </a:r>
            <a:r>
              <a:rPr lang="it-IT" sz="2200" dirty="0">
                <a:solidFill>
                  <a:srgbClr val="002060"/>
                </a:solidFill>
                <a:ea typeface="Calibri" panose="020F0502020204030204" pitchFamily="34" charset="0"/>
                <a:cs typeface="Times New Roman" panose="02020603050405020304" pitchFamily="18" charset="0"/>
              </a:rPr>
              <a:t>che concorre a dimostrare lo stato legittimo dell’immobile e ad evitare l’applicazione di provvedimenti sanzionatori da parte del Comune.</a:t>
            </a:r>
          </a:p>
          <a:p>
            <a:endParaRPr lang="it-IT" dirty="0"/>
          </a:p>
        </p:txBody>
      </p:sp>
      <p:sp>
        <p:nvSpPr>
          <p:cNvPr id="9" name="Rettangolo 8"/>
          <p:cNvSpPr/>
          <p:nvPr/>
        </p:nvSpPr>
        <p:spPr>
          <a:xfrm>
            <a:off x="402609" y="961915"/>
            <a:ext cx="11436779" cy="584775"/>
          </a:xfrm>
          <a:prstGeom prst="rect">
            <a:avLst/>
          </a:prstGeom>
        </p:spPr>
        <p:txBody>
          <a:bodyPr wrap="square">
            <a:spAutoFit/>
          </a:bodyPr>
          <a:lstStyle/>
          <a:p>
            <a:pPr algn="ctr"/>
            <a:r>
              <a:rPr lang="it-IT" sz="3200" b="1" cap="small" dirty="0">
                <a:solidFill>
                  <a:srgbClr val="002060"/>
                </a:solidFill>
              </a:rPr>
              <a:t>La dichiarazione asseverata di un tecnico abilitato</a:t>
            </a:r>
            <a:endParaRPr lang="it-IT" sz="3200" cap="small" dirty="0">
              <a:solidFill>
                <a:srgbClr val="009EE2"/>
              </a:solidFill>
            </a:endParaRPr>
          </a:p>
        </p:txBody>
      </p:sp>
      <p:pic>
        <p:nvPicPr>
          <p:cNvPr id="10" name="Immagine 9"/>
          <p:cNvPicPr>
            <a:picLocks noChangeAspect="1"/>
          </p:cNvPicPr>
          <p:nvPr/>
        </p:nvPicPr>
        <p:blipFill>
          <a:blip r:embed="rId4"/>
          <a:stretch>
            <a:fillRect/>
          </a:stretch>
        </p:blipFill>
        <p:spPr>
          <a:xfrm>
            <a:off x="4374626" y="109062"/>
            <a:ext cx="3393704" cy="531115"/>
          </a:xfrm>
          <a:prstGeom prst="rect">
            <a:avLst/>
          </a:prstGeom>
        </p:spPr>
      </p:pic>
    </p:spTree>
    <p:extLst>
      <p:ext uri="{BB962C8B-B14F-4D97-AF65-F5344CB8AC3E}">
        <p14:creationId xmlns:p14="http://schemas.microsoft.com/office/powerpoint/2010/main" val="1159938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diritto 6"/>
          <p:cNvCxnSpPr/>
          <p:nvPr/>
        </p:nvCxnSpPr>
        <p:spPr>
          <a:xfrm>
            <a:off x="303568" y="6149788"/>
            <a:ext cx="11535820" cy="0"/>
          </a:xfrm>
          <a:prstGeom prst="line">
            <a:avLst/>
          </a:prstGeom>
          <a:ln w="15875">
            <a:solidFill>
              <a:srgbClr val="009EE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uppo 13"/>
          <p:cNvGrpSpPr/>
          <p:nvPr/>
        </p:nvGrpSpPr>
        <p:grpSpPr>
          <a:xfrm>
            <a:off x="315519" y="6113928"/>
            <a:ext cx="11569719" cy="705222"/>
            <a:chOff x="315519" y="6113928"/>
            <a:chExt cx="11569719" cy="705222"/>
          </a:xfrm>
        </p:grpSpPr>
        <p:pic>
          <p:nvPicPr>
            <p:cNvPr id="5" name="Immagine 4"/>
            <p:cNvPicPr/>
            <p:nvPr/>
          </p:nvPicPr>
          <p:blipFill rotWithShape="1">
            <a:blip r:embed="rId2"/>
            <a:srcRect t="-4112" r="67018"/>
            <a:stretch/>
          </p:blipFill>
          <p:spPr>
            <a:xfrm>
              <a:off x="315519" y="6113928"/>
              <a:ext cx="1734409" cy="705222"/>
            </a:xfrm>
            <a:prstGeom prst="rect">
              <a:avLst/>
            </a:prstGeom>
          </p:spPr>
        </p:pic>
        <p:pic>
          <p:nvPicPr>
            <p:cNvPr id="12" name="Immagine 11"/>
            <p:cNvPicPr>
              <a:picLocks noChangeAspect="1"/>
            </p:cNvPicPr>
            <p:nvPr/>
          </p:nvPicPr>
          <p:blipFill>
            <a:blip r:embed="rId3"/>
            <a:stretch>
              <a:fillRect/>
            </a:stretch>
          </p:blipFill>
          <p:spPr>
            <a:xfrm>
              <a:off x="9849223" y="6408204"/>
              <a:ext cx="2036015" cy="213167"/>
            </a:xfrm>
            <a:prstGeom prst="rect">
              <a:avLst/>
            </a:prstGeom>
          </p:spPr>
        </p:pic>
      </p:grpSp>
      <p:sp>
        <p:nvSpPr>
          <p:cNvPr id="4" name="Rettangolo 3"/>
          <p:cNvSpPr/>
          <p:nvPr/>
        </p:nvSpPr>
        <p:spPr>
          <a:xfrm>
            <a:off x="717565" y="1229842"/>
            <a:ext cx="10856794" cy="5078313"/>
          </a:xfrm>
          <a:prstGeom prst="rect">
            <a:avLst/>
          </a:prstGeom>
        </p:spPr>
        <p:txBody>
          <a:bodyPr wrap="square">
            <a:spAutoFit/>
          </a:bodyPr>
          <a:lstStyle/>
          <a:p>
            <a:pPr algn="just"/>
            <a:r>
              <a:rPr lang="it-IT" sz="1750" dirty="0">
                <a:solidFill>
                  <a:srgbClr val="002060"/>
                </a:solidFill>
              </a:rPr>
              <a:t>Il modello di dichiarazione di conformità edilizia e catastale concordato con gli ordini di geometri, architetti e ingegneri contiene:</a:t>
            </a:r>
          </a:p>
          <a:p>
            <a:pPr algn="just"/>
            <a:r>
              <a:rPr lang="it-IT" sz="1750" dirty="0">
                <a:solidFill>
                  <a:srgbClr val="002060"/>
                </a:solidFill>
              </a:rPr>
              <a:t>- la descrizione dell’immobile con i dati di identificazione catastale;</a:t>
            </a:r>
          </a:p>
          <a:p>
            <a:pPr algn="just"/>
            <a:r>
              <a:rPr lang="it-IT" sz="1750" dirty="0">
                <a:solidFill>
                  <a:srgbClr val="002060"/>
                </a:solidFill>
              </a:rPr>
              <a:t>- l’attestazione, ai sensi dell’art. 29, comma 1-</a:t>
            </a:r>
            <a:r>
              <a:rPr lang="it-IT" sz="1750" i="1" dirty="0">
                <a:solidFill>
                  <a:srgbClr val="002060"/>
                </a:solidFill>
              </a:rPr>
              <a:t>bis</a:t>
            </a:r>
            <a:r>
              <a:rPr lang="it-IT" sz="1750" dirty="0">
                <a:solidFill>
                  <a:srgbClr val="002060"/>
                </a:solidFill>
              </a:rPr>
              <a:t>, legge n. 52/1985, della conformità allo stato di fatto dei dati catastali e delle planimetrie depositate in catasto;</a:t>
            </a:r>
          </a:p>
          <a:p>
            <a:pPr algn="just"/>
            <a:r>
              <a:rPr lang="it-IT" sz="1750" dirty="0">
                <a:solidFill>
                  <a:srgbClr val="002060"/>
                </a:solidFill>
              </a:rPr>
              <a:t>- la dichiarazione che l’immobile non è riconosciuto di interesse storico artistico;</a:t>
            </a:r>
          </a:p>
          <a:p>
            <a:pPr algn="just"/>
            <a:r>
              <a:rPr lang="it-IT" sz="1750" dirty="0">
                <a:solidFill>
                  <a:srgbClr val="002060"/>
                </a:solidFill>
              </a:rPr>
              <a:t>- la dichiarazione che l’immobile non è oggetto di convenzioni urbanistiche;</a:t>
            </a:r>
          </a:p>
          <a:p>
            <a:pPr algn="just"/>
            <a:r>
              <a:rPr lang="it-IT" sz="1750" dirty="0">
                <a:solidFill>
                  <a:srgbClr val="002060"/>
                </a:solidFill>
              </a:rPr>
              <a:t>- la dichiarazione che l’immobile non rientra nelle aree P.E.E.P. e non è soggetto ad una convenzione di cui agli articoli 7 e 8, legge n. 10/1977 (legge </a:t>
            </a:r>
            <a:r>
              <a:rPr lang="it-IT" sz="1750" dirty="0" err="1">
                <a:solidFill>
                  <a:srgbClr val="002060"/>
                </a:solidFill>
              </a:rPr>
              <a:t>Bucalossi</a:t>
            </a:r>
            <a:r>
              <a:rPr lang="it-IT" sz="1750" dirty="0">
                <a:solidFill>
                  <a:srgbClr val="002060"/>
                </a:solidFill>
              </a:rPr>
              <a:t>) o all’art. 18, </a:t>
            </a:r>
            <a:r>
              <a:rPr lang="it-IT" sz="1750" dirty="0" err="1">
                <a:solidFill>
                  <a:srgbClr val="002060"/>
                </a:solidFill>
              </a:rPr>
              <a:t>d.p.r.</a:t>
            </a:r>
            <a:r>
              <a:rPr lang="it-IT" sz="1750" dirty="0">
                <a:solidFill>
                  <a:srgbClr val="002060"/>
                </a:solidFill>
              </a:rPr>
              <a:t> n. 380/2001;</a:t>
            </a:r>
          </a:p>
          <a:p>
            <a:pPr algn="just"/>
            <a:r>
              <a:rPr lang="it-IT" sz="1750" dirty="0">
                <a:solidFill>
                  <a:srgbClr val="002060"/>
                </a:solidFill>
              </a:rPr>
              <a:t>- la dichiarazione che l’immobile non è soggetto ai vincoli della legge Tognoli;</a:t>
            </a:r>
          </a:p>
          <a:p>
            <a:pPr algn="just"/>
            <a:r>
              <a:rPr lang="it-IT" sz="1750" dirty="0">
                <a:solidFill>
                  <a:srgbClr val="002060"/>
                </a:solidFill>
              </a:rPr>
              <a:t>- la descrizione dei provvedimenti abilitativi che riguardano la costruzione;</a:t>
            </a:r>
          </a:p>
          <a:p>
            <a:pPr algn="just"/>
            <a:r>
              <a:rPr lang="it-IT" sz="1750" dirty="0">
                <a:solidFill>
                  <a:srgbClr val="002060"/>
                </a:solidFill>
              </a:rPr>
              <a:t>- la dichiarazione che «</a:t>
            </a:r>
            <a:r>
              <a:rPr lang="it-IT" sz="1750" i="1" dirty="0">
                <a:solidFill>
                  <a:srgbClr val="002060"/>
                </a:solidFill>
              </a:rPr>
              <a:t>è verificata la corrispondenza fra lo stato di fatto dell’immobile e gli elaborati grafici relativi ai provvedimenti edilizi sopra citati, con particolare riferimento all’ultimo titolo o comunicazione; l’immobile non presenta irregolarità tali da richiedere ulteriori provvedimenti abilitativi; i titoli non risultano assoggettati a provvedimenti sanzionatori che ne limitino la commerciabilità; per i provvedimenti/titoli edilizi sopra riportati è stata rilasciata abitabilità/agibilità/atto equivalente</a:t>
            </a:r>
            <a:r>
              <a:rPr lang="it-IT" sz="1750" dirty="0">
                <a:solidFill>
                  <a:srgbClr val="002060"/>
                </a:solidFill>
              </a:rPr>
              <a:t>»;</a:t>
            </a:r>
          </a:p>
          <a:p>
            <a:pPr algn="just"/>
            <a:r>
              <a:rPr lang="it-IT" sz="1750" dirty="0">
                <a:solidFill>
                  <a:srgbClr val="002060"/>
                </a:solidFill>
              </a:rPr>
              <a:t> - La descrizione di eventuali difformità/inesatte rappresentazioni con la dichiarazione che sono considerate tolleranze costruttive ai sensi della legge regionale o del T.U Edilizia.</a:t>
            </a:r>
          </a:p>
        </p:txBody>
      </p:sp>
      <p:pic>
        <p:nvPicPr>
          <p:cNvPr id="9" name="Immagine 8"/>
          <p:cNvPicPr>
            <a:picLocks noChangeAspect="1"/>
          </p:cNvPicPr>
          <p:nvPr/>
        </p:nvPicPr>
        <p:blipFill>
          <a:blip r:embed="rId4"/>
          <a:stretch>
            <a:fillRect/>
          </a:stretch>
        </p:blipFill>
        <p:spPr>
          <a:xfrm>
            <a:off x="4374626" y="109062"/>
            <a:ext cx="3393704" cy="531115"/>
          </a:xfrm>
          <a:prstGeom prst="rect">
            <a:avLst/>
          </a:prstGeom>
        </p:spPr>
      </p:pic>
      <p:sp>
        <p:nvSpPr>
          <p:cNvPr id="10" name="Rettangolo 9"/>
          <p:cNvSpPr/>
          <p:nvPr/>
        </p:nvSpPr>
        <p:spPr>
          <a:xfrm>
            <a:off x="427573" y="705919"/>
            <a:ext cx="11436779" cy="492443"/>
          </a:xfrm>
          <a:prstGeom prst="rect">
            <a:avLst/>
          </a:prstGeom>
        </p:spPr>
        <p:txBody>
          <a:bodyPr wrap="square">
            <a:spAutoFit/>
          </a:bodyPr>
          <a:lstStyle/>
          <a:p>
            <a:pPr algn="ctr"/>
            <a:r>
              <a:rPr lang="it-IT" sz="2600" b="1" cap="small" dirty="0">
                <a:solidFill>
                  <a:srgbClr val="002060"/>
                </a:solidFill>
              </a:rPr>
              <a:t>La dichiarazione di conformità edilizia e catastale</a:t>
            </a:r>
          </a:p>
        </p:txBody>
      </p:sp>
    </p:spTree>
    <p:extLst>
      <p:ext uri="{BB962C8B-B14F-4D97-AF65-F5344CB8AC3E}">
        <p14:creationId xmlns:p14="http://schemas.microsoft.com/office/powerpoint/2010/main" val="81345007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236</TotalTime>
  <Words>1605</Words>
  <Application>Microsoft Office PowerPoint</Application>
  <PresentationFormat>Widescreen</PresentationFormat>
  <Paragraphs>73</Paragraphs>
  <Slides>14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14</vt:i4>
      </vt:variant>
    </vt:vector>
  </HeadingPairs>
  <TitlesOfParts>
    <vt:vector size="18"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chiara valentini</dc:creator>
  <cp:lastModifiedBy>Office Notaio Torroni</cp:lastModifiedBy>
  <cp:revision>13</cp:revision>
  <dcterms:created xsi:type="dcterms:W3CDTF">2020-10-14T18:15:24Z</dcterms:created>
  <dcterms:modified xsi:type="dcterms:W3CDTF">2020-11-05T12:18:15Z</dcterms:modified>
</cp:coreProperties>
</file>