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6" r:id="rId31"/>
    <p:sldId id="283" r:id="rId32"/>
    <p:sldId id="290" r:id="rId33"/>
    <p:sldId id="288" r:id="rId34"/>
    <p:sldId id="289" r:id="rId35"/>
    <p:sldId id="2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EA0872-CF70-16DC-97F9-ABB4179355E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EB67E45E-5BFB-A143-B639-826E741AB9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885AEFE7-B544-7AF7-C4A3-25490361CBFB}"/>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AE8762B2-68BA-8101-8F4E-E2FA07887748}"/>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DF328CE-FFDC-5F84-7678-117BB6338BA6}"/>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1118045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F74479-9963-E93D-371B-22555E4F53C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C6CC4E0B-4E76-D2D7-0F0E-083AFA78987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1579138-C8BF-22D7-590C-0CFF0D5D0000}"/>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20BB4BC6-632F-8A20-2782-1BCEBE80A12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D9D6FB20-918B-027A-D35B-65A18CFDE92D}"/>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308472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9FF8FF1-EE77-91FA-74C5-ECA100C809B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B7DDAD7F-0358-5C90-E75C-368BBFC7513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4D98AF34-AA7D-B11E-7F05-31D4B71A77D2}"/>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56473A30-8C30-78DF-6478-43EE1763EDC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90AABEF4-3CCC-1BC5-4D58-D6BDD5740D21}"/>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422104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1E51F-F7B6-F532-6335-3862B7DB8FF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F2CACACC-68D9-7E22-8C11-645BB3D003C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3EB951A3-FF0C-7A1C-0AA2-F9DE00093A83}"/>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86130A4A-11CB-52FE-CDDB-CD92666C097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E255C04-5C4A-5090-E7A7-76DD0C837313}"/>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182377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ACC5F8-63BC-0D63-BD6F-3866FAC3154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FF699486-C078-549C-DB1E-93AE471269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35F3A8F-C295-299A-ED22-7B8C0DF2CF9A}"/>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EE3191B8-3E79-0D43-5D04-95F75A09E967}"/>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AA7C869F-195E-CC94-5957-FAF7555973B3}"/>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35029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2FD44-8098-796E-8D70-49285BF57AD7}"/>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D5DBDE28-93FB-0310-FBC1-5ED43A43754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55B3A1FF-503B-8A7C-CE85-9E8333F60D3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ED337ADD-F59B-6BB1-58BD-8BED102A93CE}"/>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6" name="Segnaposto piè di pagina 5">
            <a:extLst>
              <a:ext uri="{FF2B5EF4-FFF2-40B4-BE49-F238E27FC236}">
                <a16:creationId xmlns:a16="http://schemas.microsoft.com/office/drawing/2014/main" id="{F9789018-7B6F-E03F-41A3-1C758A9BCAC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57CE9C85-09F7-AE96-B2F1-FE2D1C74B5AB}"/>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86767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AF49CD-E3E6-5558-94E6-E6579371EE5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2555DD1E-157C-8858-D62A-199C9DB35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F353001-A1AA-FB94-9536-C5D4F5F08A2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F6B73EF2-B6F0-9068-E5AF-DC8ABDE53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B0B3E3A-DCF8-20EB-C686-14609E280C5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3AF4CFAB-BCAC-B42F-871D-81CD8C73B46C}"/>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8" name="Segnaposto piè di pagina 7">
            <a:extLst>
              <a:ext uri="{FF2B5EF4-FFF2-40B4-BE49-F238E27FC236}">
                <a16:creationId xmlns:a16="http://schemas.microsoft.com/office/drawing/2014/main" id="{DA644BF7-7508-DE99-F53A-10D04BA29203}"/>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E2913664-35D3-D1F8-1E61-D0D47EF68572}"/>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87619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6AF9E2-5405-691C-8ABC-15349C6FC5DB}"/>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4C1542FA-914E-63DF-44DB-2E1039C71E5C}"/>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4" name="Segnaposto piè di pagina 3">
            <a:extLst>
              <a:ext uri="{FF2B5EF4-FFF2-40B4-BE49-F238E27FC236}">
                <a16:creationId xmlns:a16="http://schemas.microsoft.com/office/drawing/2014/main" id="{E88224A2-92CE-A133-DB5A-A070881930E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52FD083F-9CAB-08E3-5F19-3DFF60728A34}"/>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342845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F580B1F-ACBA-A63B-1D0D-845C84837844}"/>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3" name="Segnaposto piè di pagina 2">
            <a:extLst>
              <a:ext uri="{FF2B5EF4-FFF2-40B4-BE49-F238E27FC236}">
                <a16:creationId xmlns:a16="http://schemas.microsoft.com/office/drawing/2014/main" id="{7132DB81-5360-8014-BCA7-948CE71D43C6}"/>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C87A22B7-19E6-02A1-D228-4C9B1BF35B4C}"/>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254463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4D62EE-AA34-6F74-7AA8-732D3E3997A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E86961EA-0935-CCAE-4B76-59129C6AE1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55212D6C-E257-AE01-2FF0-117F9E018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F505ED6-2F1C-AE68-3BFD-FDBFCEE24B4D}"/>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6" name="Segnaposto piè di pagina 5">
            <a:extLst>
              <a:ext uri="{FF2B5EF4-FFF2-40B4-BE49-F238E27FC236}">
                <a16:creationId xmlns:a16="http://schemas.microsoft.com/office/drawing/2014/main" id="{D298A1FB-C81C-61A7-543F-030AC82B25A7}"/>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4CC28EC-5D1E-A101-DA1B-30F395A62436}"/>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284164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F016B9-05CA-5526-1738-66AB590AED3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EDF7D485-3095-8385-B2CF-A50757818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19BD6636-DF83-D9AD-30F1-BD5B8B9DD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C0AD83-39AE-B4DD-E11E-2CC4B8665739}"/>
              </a:ext>
            </a:extLst>
          </p:cNvPr>
          <p:cNvSpPr>
            <a:spLocks noGrp="1"/>
          </p:cNvSpPr>
          <p:nvPr>
            <p:ph type="dt" sz="half" idx="10"/>
          </p:nvPr>
        </p:nvSpPr>
        <p:spPr/>
        <p:txBody>
          <a:bodyPr/>
          <a:lstStyle/>
          <a:p>
            <a:fld id="{B8733082-4737-4470-AA9E-A81E05A318E9}" type="datetimeFigureOut">
              <a:rPr lang="en-US" smtClean="0"/>
              <a:t>1/30/2023</a:t>
            </a:fld>
            <a:endParaRPr lang="en-US"/>
          </a:p>
        </p:txBody>
      </p:sp>
      <p:sp>
        <p:nvSpPr>
          <p:cNvPr id="6" name="Segnaposto piè di pagina 5">
            <a:extLst>
              <a:ext uri="{FF2B5EF4-FFF2-40B4-BE49-F238E27FC236}">
                <a16:creationId xmlns:a16="http://schemas.microsoft.com/office/drawing/2014/main" id="{DB7D64C2-3260-731D-2A81-D12CD563DB68}"/>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D3DC276B-ADA2-3BD6-4A9B-7FC767AC4221}"/>
              </a:ext>
            </a:extLst>
          </p:cNvPr>
          <p:cNvSpPr>
            <a:spLocks noGrp="1"/>
          </p:cNvSpPr>
          <p:nvPr>
            <p:ph type="sldNum" sz="quarter" idx="12"/>
          </p:nvPr>
        </p:nvSpPr>
        <p:spPr/>
        <p:txBody>
          <a:bodyPr/>
          <a:lstStyle/>
          <a:p>
            <a:fld id="{E506B453-6664-427F-8636-D1BE5E97E04D}" type="slidenum">
              <a:rPr lang="en-US" smtClean="0"/>
              <a:t>‹N›</a:t>
            </a:fld>
            <a:endParaRPr lang="en-US"/>
          </a:p>
        </p:txBody>
      </p:sp>
    </p:spTree>
    <p:extLst>
      <p:ext uri="{BB962C8B-B14F-4D97-AF65-F5344CB8AC3E}">
        <p14:creationId xmlns:p14="http://schemas.microsoft.com/office/powerpoint/2010/main" val="317254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75785EF-F2C4-26D6-997B-8DA62FC77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5D9934A8-7BB8-D6C9-7932-5C7B1DD0B2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2993313-A331-83A0-06C6-A9FFBB6F3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33082-4737-4470-AA9E-A81E05A318E9}" type="datetimeFigureOut">
              <a:rPr lang="en-US" smtClean="0"/>
              <a:t>1/30/2023</a:t>
            </a:fld>
            <a:endParaRPr lang="en-US"/>
          </a:p>
        </p:txBody>
      </p:sp>
      <p:sp>
        <p:nvSpPr>
          <p:cNvPr id="5" name="Segnaposto piè di pagina 4">
            <a:extLst>
              <a:ext uri="{FF2B5EF4-FFF2-40B4-BE49-F238E27FC236}">
                <a16:creationId xmlns:a16="http://schemas.microsoft.com/office/drawing/2014/main" id="{E07ADA13-52E5-F87E-04CF-80CDF1C74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8E8943BF-9D8C-6F5A-FBAA-D6249DD603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6B453-6664-427F-8636-D1BE5E97E04D}" type="slidenum">
              <a:rPr lang="en-US" smtClean="0"/>
              <a:t>‹N›</a:t>
            </a:fld>
            <a:endParaRPr lang="en-US"/>
          </a:p>
        </p:txBody>
      </p:sp>
    </p:spTree>
    <p:extLst>
      <p:ext uri="{BB962C8B-B14F-4D97-AF65-F5344CB8AC3E}">
        <p14:creationId xmlns:p14="http://schemas.microsoft.com/office/powerpoint/2010/main" val="2385015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C04E3D2-5BA2-D9A9-10F2-7EF4D75EAF4D}"/>
              </a:ext>
            </a:extLst>
          </p:cNvPr>
          <p:cNvSpPr>
            <a:spLocks noGrp="1"/>
          </p:cNvSpPr>
          <p:nvPr>
            <p:ph type="ctrTitle"/>
          </p:nvPr>
        </p:nvSpPr>
        <p:spPr>
          <a:xfrm>
            <a:off x="1524000" y="832105"/>
            <a:ext cx="9144000" cy="1014984"/>
          </a:xfrm>
        </p:spPr>
        <p:txBody>
          <a:bodyPr>
            <a:normAutofit/>
          </a:bodyPr>
          <a:lstStyle/>
          <a:p>
            <a:r>
              <a:rPr lang="it-IT" sz="4000" dirty="0">
                <a:solidFill>
                  <a:srgbClr val="0070C0"/>
                </a:solidFill>
              </a:rPr>
              <a:t>Torroni Alessandro</a:t>
            </a:r>
            <a:endParaRPr lang="en-US" sz="4000" dirty="0">
              <a:solidFill>
                <a:srgbClr val="0070C0"/>
              </a:solidFill>
            </a:endParaRPr>
          </a:p>
        </p:txBody>
      </p:sp>
      <p:sp>
        <p:nvSpPr>
          <p:cNvPr id="5" name="Sottotitolo 4">
            <a:extLst>
              <a:ext uri="{FF2B5EF4-FFF2-40B4-BE49-F238E27FC236}">
                <a16:creationId xmlns:a16="http://schemas.microsoft.com/office/drawing/2014/main" id="{E45EE47B-2978-DBA6-4B55-59DDD2844A38}"/>
              </a:ext>
            </a:extLst>
          </p:cNvPr>
          <p:cNvSpPr>
            <a:spLocks noGrp="1"/>
          </p:cNvSpPr>
          <p:nvPr>
            <p:ph type="subTitle" idx="1"/>
          </p:nvPr>
        </p:nvSpPr>
        <p:spPr>
          <a:xfrm>
            <a:off x="1524000" y="2258568"/>
            <a:ext cx="9144000" cy="2999232"/>
          </a:xfrm>
        </p:spPr>
        <p:txBody>
          <a:bodyPr>
            <a:noAutofit/>
          </a:bodyPr>
          <a:lstStyle/>
          <a:p>
            <a:r>
              <a:rPr lang="it-IT" sz="4000" dirty="0"/>
              <a:t>Alcune possibilità applicative della </a:t>
            </a:r>
          </a:p>
          <a:p>
            <a:r>
              <a:rPr lang="it-IT" sz="4000" dirty="0">
                <a:solidFill>
                  <a:srgbClr val="FF0000"/>
                </a:solidFill>
              </a:rPr>
              <a:t>legge 22 giugno 2016, n. 112</a:t>
            </a:r>
          </a:p>
          <a:p>
            <a:r>
              <a:rPr lang="it-IT" sz="4000" dirty="0">
                <a:solidFill>
                  <a:srgbClr val="7030A0"/>
                </a:solidFill>
              </a:rPr>
              <a:t>c.d. legge sul dopo di noi</a:t>
            </a:r>
          </a:p>
        </p:txBody>
      </p:sp>
    </p:spTree>
    <p:extLst>
      <p:ext uri="{BB962C8B-B14F-4D97-AF65-F5344CB8AC3E}">
        <p14:creationId xmlns:p14="http://schemas.microsoft.com/office/powerpoint/2010/main" val="325313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5FEC87-CB23-3743-EDD5-B37357C80D9D}"/>
              </a:ext>
            </a:extLst>
          </p:cNvPr>
          <p:cNvSpPr>
            <a:spLocks noGrp="1"/>
          </p:cNvSpPr>
          <p:nvPr>
            <p:ph type="title"/>
          </p:nvPr>
        </p:nvSpPr>
        <p:spPr/>
        <p:txBody>
          <a:bodyPr/>
          <a:lstStyle/>
          <a:p>
            <a:pPr algn="ctr"/>
            <a:r>
              <a:rPr lang="it-IT" dirty="0"/>
              <a:t>Effetti della costituzione in trust</a:t>
            </a:r>
            <a:endParaRPr lang="en-US" dirty="0"/>
          </a:p>
        </p:txBody>
      </p:sp>
      <p:sp>
        <p:nvSpPr>
          <p:cNvPr id="3" name="Segnaposto contenuto 2">
            <a:extLst>
              <a:ext uri="{FF2B5EF4-FFF2-40B4-BE49-F238E27FC236}">
                <a16:creationId xmlns:a16="http://schemas.microsoft.com/office/drawing/2014/main" id="{32F93AD9-825D-3C11-A8E5-E7C313E3E990}"/>
              </a:ext>
            </a:extLst>
          </p:cNvPr>
          <p:cNvSpPr>
            <a:spLocks noGrp="1"/>
          </p:cNvSpPr>
          <p:nvPr>
            <p:ph idx="1"/>
          </p:nvPr>
        </p:nvSpPr>
        <p:spPr/>
        <p:txBody>
          <a:bodyPr/>
          <a:lstStyle/>
          <a:p>
            <a:pPr marL="0" indent="0" algn="ctr">
              <a:buNone/>
            </a:pPr>
            <a:r>
              <a:rPr lang="it-IT" dirty="0">
                <a:solidFill>
                  <a:srgbClr val="0070C0"/>
                </a:solidFill>
              </a:rPr>
              <a:t>Art. 2 della Convenzione</a:t>
            </a:r>
          </a:p>
          <a:p>
            <a:r>
              <a:rPr lang="it-IT" dirty="0"/>
              <a:t>I beni del trust costituiscono una massa distinta e non fanno parte del patrimonio del trustee</a:t>
            </a:r>
          </a:p>
          <a:p>
            <a:r>
              <a:rPr lang="it-IT" dirty="0"/>
              <a:t>I beni del trust sono intestati a nome del trustee</a:t>
            </a:r>
          </a:p>
          <a:p>
            <a:r>
              <a:rPr lang="it-IT" dirty="0"/>
              <a:t>Il trustee è investito del potere e onerato dell’obbligo, di cui deve rendere conto, di amministrare, gestire e disporre dei beni secondo i termini del trust </a:t>
            </a:r>
          </a:p>
          <a:p>
            <a:endParaRPr lang="it-IT" dirty="0"/>
          </a:p>
          <a:p>
            <a:endParaRPr lang="en-US" dirty="0"/>
          </a:p>
        </p:txBody>
      </p:sp>
    </p:spTree>
    <p:extLst>
      <p:ext uri="{BB962C8B-B14F-4D97-AF65-F5344CB8AC3E}">
        <p14:creationId xmlns:p14="http://schemas.microsoft.com/office/powerpoint/2010/main" val="222692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26C335-1C3E-A4CC-12C2-9BB65248FD4E}"/>
              </a:ext>
            </a:extLst>
          </p:cNvPr>
          <p:cNvSpPr>
            <a:spLocks noGrp="1"/>
          </p:cNvSpPr>
          <p:nvPr>
            <p:ph type="title"/>
          </p:nvPr>
        </p:nvSpPr>
        <p:spPr/>
        <p:txBody>
          <a:bodyPr/>
          <a:lstStyle/>
          <a:p>
            <a:pPr algn="ctr"/>
            <a:r>
              <a:rPr lang="it-IT" dirty="0"/>
              <a:t>La segregazione patrimoniale</a:t>
            </a:r>
            <a:endParaRPr lang="en-US" dirty="0"/>
          </a:p>
        </p:txBody>
      </p:sp>
      <p:sp>
        <p:nvSpPr>
          <p:cNvPr id="3" name="Segnaposto contenuto 2">
            <a:extLst>
              <a:ext uri="{FF2B5EF4-FFF2-40B4-BE49-F238E27FC236}">
                <a16:creationId xmlns:a16="http://schemas.microsoft.com/office/drawing/2014/main" id="{4A704324-F394-AFD7-59B6-CF703E24F8A9}"/>
              </a:ext>
            </a:extLst>
          </p:cNvPr>
          <p:cNvSpPr>
            <a:spLocks noGrp="1"/>
          </p:cNvSpPr>
          <p:nvPr>
            <p:ph idx="1"/>
          </p:nvPr>
        </p:nvSpPr>
        <p:spPr/>
        <p:txBody>
          <a:bodyPr>
            <a:normAutofit lnSpcReduction="10000"/>
          </a:bodyPr>
          <a:lstStyle/>
          <a:p>
            <a:pPr marL="0" indent="0" algn="ctr">
              <a:buNone/>
            </a:pPr>
            <a:r>
              <a:rPr lang="it-IT" dirty="0">
                <a:solidFill>
                  <a:srgbClr val="0070C0"/>
                </a:solidFill>
              </a:rPr>
              <a:t>Art. 11 della Convenzione</a:t>
            </a:r>
          </a:p>
          <a:p>
            <a:r>
              <a:rPr lang="en-US" dirty="0"/>
              <a:t>I </a:t>
            </a:r>
            <a:r>
              <a:rPr lang="en-US" dirty="0" err="1"/>
              <a:t>creditori</a:t>
            </a:r>
            <a:r>
              <a:rPr lang="en-US" dirty="0"/>
              <a:t> </a:t>
            </a:r>
            <a:r>
              <a:rPr lang="en-US" dirty="0" err="1"/>
              <a:t>personali</a:t>
            </a:r>
            <a:r>
              <a:rPr lang="en-US" dirty="0"/>
              <a:t> del trustee </a:t>
            </a:r>
            <a:r>
              <a:rPr lang="en-US" b="1" dirty="0">
                <a:solidFill>
                  <a:srgbClr val="FF0000"/>
                </a:solidFill>
              </a:rPr>
              <a:t>non </a:t>
            </a:r>
            <a:r>
              <a:rPr lang="en-US" b="1" dirty="0" err="1">
                <a:solidFill>
                  <a:srgbClr val="FF0000"/>
                </a:solidFill>
              </a:rPr>
              <a:t>possono</a:t>
            </a:r>
            <a:r>
              <a:rPr lang="en-US" b="1" dirty="0">
                <a:solidFill>
                  <a:srgbClr val="FF0000"/>
                </a:solidFill>
              </a:rPr>
              <a:t> </a:t>
            </a:r>
            <a:r>
              <a:rPr lang="en-US" b="1" dirty="0" err="1">
                <a:solidFill>
                  <a:srgbClr val="FF0000"/>
                </a:solidFill>
              </a:rPr>
              <a:t>sequestrare</a:t>
            </a:r>
            <a:r>
              <a:rPr lang="en-US" b="1" dirty="0">
                <a:solidFill>
                  <a:srgbClr val="FF0000"/>
                </a:solidFill>
              </a:rPr>
              <a:t> </a:t>
            </a:r>
            <a:r>
              <a:rPr lang="en-US" b="1" dirty="0" err="1">
                <a:solidFill>
                  <a:srgbClr val="FF0000"/>
                </a:solidFill>
              </a:rPr>
              <a:t>i</a:t>
            </a:r>
            <a:r>
              <a:rPr lang="en-US" b="1" dirty="0">
                <a:solidFill>
                  <a:srgbClr val="FF0000"/>
                </a:solidFill>
              </a:rPr>
              <a:t> </a:t>
            </a:r>
            <a:r>
              <a:rPr lang="en-US" b="1" dirty="0" err="1">
                <a:solidFill>
                  <a:srgbClr val="FF0000"/>
                </a:solidFill>
              </a:rPr>
              <a:t>beni</a:t>
            </a:r>
            <a:r>
              <a:rPr lang="en-US" b="1" dirty="0">
                <a:solidFill>
                  <a:srgbClr val="FF0000"/>
                </a:solidFill>
              </a:rPr>
              <a:t> in trust</a:t>
            </a:r>
          </a:p>
          <a:p>
            <a:r>
              <a:rPr lang="en-US" dirty="0"/>
              <a:t>I </a:t>
            </a:r>
            <a:r>
              <a:rPr lang="en-US" dirty="0" err="1"/>
              <a:t>beni</a:t>
            </a:r>
            <a:r>
              <a:rPr lang="en-US" dirty="0"/>
              <a:t> del trust </a:t>
            </a:r>
            <a:r>
              <a:rPr lang="en-US" b="1" dirty="0" err="1">
                <a:solidFill>
                  <a:srgbClr val="FF0000"/>
                </a:solidFill>
              </a:rPr>
              <a:t>sono</a:t>
            </a:r>
            <a:r>
              <a:rPr lang="en-US" b="1" dirty="0">
                <a:solidFill>
                  <a:srgbClr val="FF0000"/>
                </a:solidFill>
              </a:rPr>
              <a:t> </a:t>
            </a:r>
            <a:r>
              <a:rPr lang="en-US" b="1" dirty="0" err="1">
                <a:solidFill>
                  <a:srgbClr val="FF0000"/>
                </a:solidFill>
              </a:rPr>
              <a:t>separati</a:t>
            </a:r>
            <a:r>
              <a:rPr lang="en-US" b="1" dirty="0">
                <a:solidFill>
                  <a:srgbClr val="FF0000"/>
                </a:solidFill>
              </a:rPr>
              <a:t> dal </a:t>
            </a:r>
            <a:r>
              <a:rPr lang="en-US" b="1" dirty="0" err="1">
                <a:solidFill>
                  <a:srgbClr val="FF0000"/>
                </a:solidFill>
              </a:rPr>
              <a:t>patrimonio</a:t>
            </a:r>
            <a:r>
              <a:rPr lang="en-US" b="1" dirty="0">
                <a:solidFill>
                  <a:srgbClr val="FF0000"/>
                </a:solidFill>
              </a:rPr>
              <a:t> del trustee </a:t>
            </a:r>
            <a:r>
              <a:rPr lang="en-US" dirty="0"/>
              <a:t>in </a:t>
            </a:r>
            <a:r>
              <a:rPr lang="en-US" dirty="0" err="1"/>
              <a:t>caso</a:t>
            </a:r>
            <a:r>
              <a:rPr lang="en-US" dirty="0"/>
              <a:t> di </a:t>
            </a:r>
            <a:r>
              <a:rPr lang="en-US" dirty="0" err="1"/>
              <a:t>insolvenza</a:t>
            </a:r>
            <a:r>
              <a:rPr lang="en-US" dirty="0"/>
              <a:t>  di </a:t>
            </a:r>
            <a:r>
              <a:rPr lang="en-US" dirty="0" err="1"/>
              <a:t>quest’ultimo</a:t>
            </a:r>
            <a:r>
              <a:rPr lang="en-US" dirty="0"/>
              <a:t> o di </a:t>
            </a:r>
            <a:r>
              <a:rPr lang="en-US" dirty="0" err="1"/>
              <a:t>sua</a:t>
            </a:r>
            <a:r>
              <a:rPr lang="en-US" dirty="0"/>
              <a:t> </a:t>
            </a:r>
            <a:r>
              <a:rPr lang="en-US" dirty="0" err="1"/>
              <a:t>bancarotta</a:t>
            </a:r>
            <a:endParaRPr lang="en-US" dirty="0"/>
          </a:p>
          <a:p>
            <a:r>
              <a:rPr lang="en-US" dirty="0"/>
              <a:t> I </a:t>
            </a:r>
            <a:r>
              <a:rPr lang="en-US" dirty="0" err="1"/>
              <a:t>beni</a:t>
            </a:r>
            <a:r>
              <a:rPr lang="en-US" dirty="0"/>
              <a:t> del trust </a:t>
            </a:r>
            <a:r>
              <a:rPr lang="en-US" b="1" dirty="0">
                <a:solidFill>
                  <a:srgbClr val="FF0000"/>
                </a:solidFill>
              </a:rPr>
              <a:t>non </a:t>
            </a:r>
            <a:r>
              <a:rPr lang="en-US" b="1" dirty="0" err="1">
                <a:solidFill>
                  <a:srgbClr val="FF0000"/>
                </a:solidFill>
              </a:rPr>
              <a:t>fanno</a:t>
            </a:r>
            <a:r>
              <a:rPr lang="en-US" b="1" dirty="0">
                <a:solidFill>
                  <a:srgbClr val="FF0000"/>
                </a:solidFill>
              </a:rPr>
              <a:t> </a:t>
            </a:r>
            <a:r>
              <a:rPr lang="en-US" b="1" dirty="0" err="1">
                <a:solidFill>
                  <a:srgbClr val="FF0000"/>
                </a:solidFill>
              </a:rPr>
              <a:t>parte</a:t>
            </a:r>
            <a:r>
              <a:rPr lang="en-US" b="1" dirty="0">
                <a:solidFill>
                  <a:srgbClr val="FF0000"/>
                </a:solidFill>
              </a:rPr>
              <a:t> del regime </a:t>
            </a:r>
            <a:r>
              <a:rPr lang="en-US" b="1" dirty="0" err="1">
                <a:solidFill>
                  <a:srgbClr val="FF0000"/>
                </a:solidFill>
              </a:rPr>
              <a:t>matrimoniale</a:t>
            </a:r>
            <a:r>
              <a:rPr lang="en-US" b="1" dirty="0">
                <a:solidFill>
                  <a:srgbClr val="FF0000"/>
                </a:solidFill>
              </a:rPr>
              <a:t> o </a:t>
            </a:r>
            <a:r>
              <a:rPr lang="en-US" b="1" dirty="0" err="1">
                <a:solidFill>
                  <a:srgbClr val="FF0000"/>
                </a:solidFill>
              </a:rPr>
              <a:t>della</a:t>
            </a:r>
            <a:r>
              <a:rPr lang="en-US" b="1" dirty="0">
                <a:solidFill>
                  <a:srgbClr val="FF0000"/>
                </a:solidFill>
              </a:rPr>
              <a:t> </a:t>
            </a:r>
            <a:r>
              <a:rPr lang="en-US" b="1" dirty="0" err="1">
                <a:solidFill>
                  <a:srgbClr val="FF0000"/>
                </a:solidFill>
              </a:rPr>
              <a:t>successione</a:t>
            </a:r>
            <a:r>
              <a:rPr lang="en-US" b="1" dirty="0">
                <a:solidFill>
                  <a:srgbClr val="FF0000"/>
                </a:solidFill>
              </a:rPr>
              <a:t> del trustee</a:t>
            </a:r>
          </a:p>
          <a:p>
            <a:r>
              <a:rPr lang="en-US" dirty="0"/>
              <a:t>È </a:t>
            </a:r>
            <a:r>
              <a:rPr lang="en-US" dirty="0" err="1"/>
              <a:t>ammessa</a:t>
            </a:r>
            <a:r>
              <a:rPr lang="en-US" dirty="0"/>
              <a:t> </a:t>
            </a:r>
            <a:r>
              <a:rPr lang="en-US" b="1" dirty="0">
                <a:solidFill>
                  <a:srgbClr val="FF0000"/>
                </a:solidFill>
              </a:rPr>
              <a:t>la </a:t>
            </a:r>
            <a:r>
              <a:rPr lang="en-US" b="1" dirty="0" err="1">
                <a:solidFill>
                  <a:srgbClr val="FF0000"/>
                </a:solidFill>
              </a:rPr>
              <a:t>rivendicazione</a:t>
            </a:r>
            <a:r>
              <a:rPr lang="en-US" b="1" dirty="0">
                <a:solidFill>
                  <a:srgbClr val="FF0000"/>
                </a:solidFill>
              </a:rPr>
              <a:t> </a:t>
            </a:r>
            <a:r>
              <a:rPr lang="en-US" b="1" dirty="0" err="1">
                <a:solidFill>
                  <a:srgbClr val="FF0000"/>
                </a:solidFill>
              </a:rPr>
              <a:t>dei</a:t>
            </a:r>
            <a:r>
              <a:rPr lang="en-US" b="1" dirty="0">
                <a:solidFill>
                  <a:srgbClr val="FF0000"/>
                </a:solidFill>
              </a:rPr>
              <a:t> </a:t>
            </a:r>
            <a:r>
              <a:rPr lang="en-US" b="1" dirty="0" err="1">
                <a:solidFill>
                  <a:srgbClr val="FF0000"/>
                </a:solidFill>
              </a:rPr>
              <a:t>beni</a:t>
            </a:r>
            <a:r>
              <a:rPr lang="en-US" b="1" dirty="0">
                <a:solidFill>
                  <a:srgbClr val="FF0000"/>
                </a:solidFill>
              </a:rPr>
              <a:t> del trust </a:t>
            </a:r>
            <a:r>
              <a:rPr lang="en-US" dirty="0" err="1"/>
              <a:t>qualora</a:t>
            </a:r>
            <a:r>
              <a:rPr lang="en-US" dirty="0"/>
              <a:t> il trustee, in </a:t>
            </a:r>
            <a:r>
              <a:rPr lang="en-US" dirty="0" err="1"/>
              <a:t>violazione</a:t>
            </a:r>
            <a:r>
              <a:rPr lang="en-US" dirty="0"/>
              <a:t> </a:t>
            </a:r>
            <a:r>
              <a:rPr lang="en-US" dirty="0" err="1"/>
              <a:t>degli</a:t>
            </a:r>
            <a:r>
              <a:rPr lang="en-US" dirty="0"/>
              <a:t> </a:t>
            </a:r>
            <a:r>
              <a:rPr lang="en-US" dirty="0" err="1"/>
              <a:t>obblighi</a:t>
            </a:r>
            <a:r>
              <a:rPr lang="en-US" dirty="0"/>
              <a:t> </a:t>
            </a:r>
            <a:r>
              <a:rPr lang="en-US" dirty="0" err="1"/>
              <a:t>derivanti</a:t>
            </a:r>
            <a:r>
              <a:rPr lang="en-US" dirty="0"/>
              <a:t> dal trust, </a:t>
            </a:r>
            <a:r>
              <a:rPr lang="en-US" dirty="0" err="1"/>
              <a:t>abbia</a:t>
            </a:r>
            <a:r>
              <a:rPr lang="en-US" dirty="0"/>
              <a:t> </a:t>
            </a:r>
            <a:r>
              <a:rPr lang="en-US" dirty="0" err="1"/>
              <a:t>confuso</a:t>
            </a:r>
            <a:r>
              <a:rPr lang="en-US" dirty="0"/>
              <a:t> </a:t>
            </a:r>
            <a:r>
              <a:rPr lang="en-US" dirty="0" err="1"/>
              <a:t>i</a:t>
            </a:r>
            <a:r>
              <a:rPr lang="en-US" dirty="0"/>
              <a:t> </a:t>
            </a:r>
            <a:r>
              <a:rPr lang="en-US" dirty="0" err="1"/>
              <a:t>beni</a:t>
            </a:r>
            <a:r>
              <a:rPr lang="en-US" dirty="0"/>
              <a:t> del trust con </a:t>
            </a:r>
            <a:r>
              <a:rPr lang="en-US" dirty="0" err="1"/>
              <a:t>i</a:t>
            </a:r>
            <a:r>
              <a:rPr lang="en-US" dirty="0"/>
              <a:t> </a:t>
            </a:r>
            <a:r>
              <a:rPr lang="en-US" dirty="0" err="1"/>
              <a:t>suoi</a:t>
            </a:r>
            <a:endParaRPr lang="en-US" dirty="0"/>
          </a:p>
        </p:txBody>
      </p:sp>
    </p:spTree>
    <p:extLst>
      <p:ext uri="{BB962C8B-B14F-4D97-AF65-F5344CB8AC3E}">
        <p14:creationId xmlns:p14="http://schemas.microsoft.com/office/powerpoint/2010/main" val="13652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669149-AFFF-F065-2AAC-6A880C153520}"/>
              </a:ext>
            </a:extLst>
          </p:cNvPr>
          <p:cNvSpPr>
            <a:spLocks noGrp="1"/>
          </p:cNvSpPr>
          <p:nvPr>
            <p:ph type="title"/>
          </p:nvPr>
        </p:nvSpPr>
        <p:spPr/>
        <p:txBody>
          <a:bodyPr/>
          <a:lstStyle/>
          <a:p>
            <a:pPr algn="ctr"/>
            <a:r>
              <a:rPr lang="it-IT" dirty="0"/>
              <a:t>Pubblicità del trust</a:t>
            </a:r>
            <a:endParaRPr lang="en-US" dirty="0"/>
          </a:p>
        </p:txBody>
      </p:sp>
      <p:sp>
        <p:nvSpPr>
          <p:cNvPr id="3" name="Segnaposto contenuto 2">
            <a:extLst>
              <a:ext uri="{FF2B5EF4-FFF2-40B4-BE49-F238E27FC236}">
                <a16:creationId xmlns:a16="http://schemas.microsoft.com/office/drawing/2014/main" id="{B717A23F-069D-ADCF-2BA1-7739B1F9D5AE}"/>
              </a:ext>
            </a:extLst>
          </p:cNvPr>
          <p:cNvSpPr>
            <a:spLocks noGrp="1"/>
          </p:cNvSpPr>
          <p:nvPr>
            <p:ph idx="1"/>
          </p:nvPr>
        </p:nvSpPr>
        <p:spPr/>
        <p:txBody>
          <a:bodyPr/>
          <a:lstStyle/>
          <a:p>
            <a:pPr marL="0" indent="0" algn="ctr">
              <a:buNone/>
            </a:pPr>
            <a:r>
              <a:rPr lang="it-IT" dirty="0">
                <a:solidFill>
                  <a:srgbClr val="0070C0"/>
                </a:solidFill>
              </a:rPr>
              <a:t>Art. 12 della Convenzione</a:t>
            </a:r>
          </a:p>
          <a:p>
            <a:pPr marL="0" indent="0">
              <a:buNone/>
            </a:pPr>
            <a:r>
              <a:rPr lang="it-IT" dirty="0"/>
              <a:t>Il trustee è autorizzato a registrare e pubblicizzare l’assoggettamento di beni mobili o immobili in trust e può richiedere </a:t>
            </a:r>
            <a:r>
              <a:rPr lang="it-IT" b="1" dirty="0">
                <a:solidFill>
                  <a:srgbClr val="FF0000"/>
                </a:solidFill>
              </a:rPr>
              <a:t>iscrizioni o trascrizioni in pubblici registri </a:t>
            </a:r>
            <a:r>
              <a:rPr lang="it-IT" b="1" dirty="0">
                <a:solidFill>
                  <a:srgbClr val="0070C0"/>
                </a:solidFill>
              </a:rPr>
              <a:t>in qualità di trustee </a:t>
            </a:r>
            <a:r>
              <a:rPr lang="it-IT" dirty="0"/>
              <a:t>o in qualsiasi altro modo che riveli l’esistenza del trust </a:t>
            </a:r>
            <a:endParaRPr lang="en-US" dirty="0"/>
          </a:p>
        </p:txBody>
      </p:sp>
    </p:spTree>
    <p:extLst>
      <p:ext uri="{BB962C8B-B14F-4D97-AF65-F5344CB8AC3E}">
        <p14:creationId xmlns:p14="http://schemas.microsoft.com/office/powerpoint/2010/main" val="183671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83C35-581C-0DF9-FDEE-77D4801899DA}"/>
              </a:ext>
            </a:extLst>
          </p:cNvPr>
          <p:cNvSpPr>
            <a:spLocks noGrp="1"/>
          </p:cNvSpPr>
          <p:nvPr>
            <p:ph type="title"/>
          </p:nvPr>
        </p:nvSpPr>
        <p:spPr/>
        <p:txBody>
          <a:bodyPr/>
          <a:lstStyle/>
          <a:p>
            <a:pPr algn="ctr"/>
            <a:r>
              <a:rPr lang="it-IT" dirty="0"/>
              <a:t>Rispetto dei principi generali dell’ordinamento giuridico</a:t>
            </a:r>
            <a:endParaRPr lang="en-US" dirty="0"/>
          </a:p>
        </p:txBody>
      </p:sp>
      <p:sp>
        <p:nvSpPr>
          <p:cNvPr id="3" name="Segnaposto contenuto 2">
            <a:extLst>
              <a:ext uri="{FF2B5EF4-FFF2-40B4-BE49-F238E27FC236}">
                <a16:creationId xmlns:a16="http://schemas.microsoft.com/office/drawing/2014/main" id="{4B6FDEC7-0135-6BBF-E404-E7DB233AAF52}"/>
              </a:ext>
            </a:extLst>
          </p:cNvPr>
          <p:cNvSpPr>
            <a:spLocks noGrp="1"/>
          </p:cNvSpPr>
          <p:nvPr>
            <p:ph idx="1"/>
          </p:nvPr>
        </p:nvSpPr>
        <p:spPr/>
        <p:txBody>
          <a:bodyPr/>
          <a:lstStyle/>
          <a:p>
            <a:pPr marL="0" indent="0" algn="ctr">
              <a:buNone/>
            </a:pPr>
            <a:r>
              <a:rPr lang="it-IT" dirty="0">
                <a:solidFill>
                  <a:srgbClr val="0070C0"/>
                </a:solidFill>
              </a:rPr>
              <a:t>Art. 15 della Convenzione</a:t>
            </a:r>
          </a:p>
          <a:p>
            <a:r>
              <a:rPr lang="it-IT" dirty="0"/>
              <a:t>Il trust deve rispettare i princìpi generali inderogabili dell’ordinamento giuridico in materia di:</a:t>
            </a:r>
          </a:p>
          <a:p>
            <a:pPr marL="514350" indent="-514350">
              <a:buFont typeface="+mj-lt"/>
              <a:buAutoNum type="alphaLcParenR"/>
            </a:pPr>
            <a:r>
              <a:rPr lang="it-IT" b="1" dirty="0">
                <a:solidFill>
                  <a:srgbClr val="FF0000"/>
                </a:solidFill>
              </a:rPr>
              <a:t>Protezione di minori e incapaci</a:t>
            </a:r>
          </a:p>
          <a:p>
            <a:pPr marL="514350" indent="-514350">
              <a:buFont typeface="+mj-lt"/>
              <a:buAutoNum type="alphaLcParenR"/>
            </a:pPr>
            <a:r>
              <a:rPr lang="it-IT" b="1" dirty="0">
                <a:solidFill>
                  <a:srgbClr val="00B050"/>
                </a:solidFill>
              </a:rPr>
              <a:t>Effetti personali e patrimoniali del matrimonio</a:t>
            </a:r>
          </a:p>
          <a:p>
            <a:pPr marL="514350" indent="-514350">
              <a:buFont typeface="+mj-lt"/>
              <a:buAutoNum type="alphaLcParenR"/>
            </a:pPr>
            <a:r>
              <a:rPr lang="it-IT" dirty="0"/>
              <a:t>Devoluzione dei beni per successione ed in particolare rispetto della </a:t>
            </a:r>
            <a:r>
              <a:rPr lang="it-IT" b="1" dirty="0">
                <a:solidFill>
                  <a:srgbClr val="C00000"/>
                </a:solidFill>
              </a:rPr>
              <a:t>quota di legittima</a:t>
            </a:r>
          </a:p>
          <a:p>
            <a:pPr marL="514350" indent="-514350">
              <a:buFont typeface="+mj-lt"/>
              <a:buAutoNum type="alphaLcParenR"/>
            </a:pPr>
            <a:r>
              <a:rPr lang="it-IT" dirty="0"/>
              <a:t>Trasferimento della proprietà e garanzie reali</a:t>
            </a:r>
          </a:p>
          <a:p>
            <a:pPr marL="514350" indent="-514350">
              <a:buFont typeface="+mj-lt"/>
              <a:buAutoNum type="alphaLcParenR"/>
            </a:pPr>
            <a:r>
              <a:rPr lang="en-US" b="1" dirty="0" err="1">
                <a:solidFill>
                  <a:srgbClr val="7030A0"/>
                </a:solidFill>
              </a:rPr>
              <a:t>Protezione</a:t>
            </a:r>
            <a:r>
              <a:rPr lang="en-US" b="1" dirty="0">
                <a:solidFill>
                  <a:srgbClr val="7030A0"/>
                </a:solidFill>
              </a:rPr>
              <a:t> </a:t>
            </a:r>
            <a:r>
              <a:rPr lang="en-US" b="1" dirty="0" err="1">
                <a:solidFill>
                  <a:srgbClr val="7030A0"/>
                </a:solidFill>
              </a:rPr>
              <a:t>dei</a:t>
            </a:r>
            <a:r>
              <a:rPr lang="en-US" b="1" dirty="0">
                <a:solidFill>
                  <a:srgbClr val="7030A0"/>
                </a:solidFill>
              </a:rPr>
              <a:t> </a:t>
            </a:r>
            <a:r>
              <a:rPr lang="en-US" b="1" dirty="0" err="1">
                <a:solidFill>
                  <a:srgbClr val="7030A0"/>
                </a:solidFill>
              </a:rPr>
              <a:t>creditori</a:t>
            </a:r>
            <a:r>
              <a:rPr lang="en-US" b="1" dirty="0">
                <a:solidFill>
                  <a:srgbClr val="7030A0"/>
                </a:solidFill>
              </a:rPr>
              <a:t> </a:t>
            </a:r>
          </a:p>
        </p:txBody>
      </p:sp>
    </p:spTree>
    <p:extLst>
      <p:ext uri="{BB962C8B-B14F-4D97-AF65-F5344CB8AC3E}">
        <p14:creationId xmlns:p14="http://schemas.microsoft.com/office/powerpoint/2010/main" val="184755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222524-6BFC-D173-1B79-457581EC279C}"/>
              </a:ext>
            </a:extLst>
          </p:cNvPr>
          <p:cNvSpPr>
            <a:spLocks noGrp="1"/>
          </p:cNvSpPr>
          <p:nvPr>
            <p:ph type="title"/>
          </p:nvPr>
        </p:nvSpPr>
        <p:spPr/>
        <p:txBody>
          <a:bodyPr/>
          <a:lstStyle/>
          <a:p>
            <a:pPr algn="ctr"/>
            <a:r>
              <a:rPr lang="it-IT" dirty="0"/>
              <a:t>Caso di trust a favore di persona fragile</a:t>
            </a:r>
            <a:endParaRPr lang="en-US" dirty="0"/>
          </a:p>
        </p:txBody>
      </p:sp>
      <p:sp>
        <p:nvSpPr>
          <p:cNvPr id="3" name="Segnaposto contenuto 2">
            <a:extLst>
              <a:ext uri="{FF2B5EF4-FFF2-40B4-BE49-F238E27FC236}">
                <a16:creationId xmlns:a16="http://schemas.microsoft.com/office/drawing/2014/main" id="{73BD7181-DB48-50FB-439E-7763036AC65A}"/>
              </a:ext>
            </a:extLst>
          </p:cNvPr>
          <p:cNvSpPr>
            <a:spLocks noGrp="1"/>
          </p:cNvSpPr>
          <p:nvPr>
            <p:ph idx="1"/>
          </p:nvPr>
        </p:nvSpPr>
        <p:spPr/>
        <p:txBody>
          <a:bodyPr/>
          <a:lstStyle/>
          <a:p>
            <a:r>
              <a:rPr lang="it-IT" dirty="0"/>
              <a:t>Tizio è coniugato con Caia e non hanno figli</a:t>
            </a:r>
          </a:p>
          <a:p>
            <a:r>
              <a:rPr lang="it-IT" dirty="0"/>
              <a:t>Caia è anziana, non è più capace di intendere e di volere ed ha bisogno di assistenza e di cure</a:t>
            </a:r>
          </a:p>
          <a:p>
            <a:r>
              <a:rPr lang="it-IT" dirty="0"/>
              <a:t>Tizio vuole garantire a Caia la disponibilità di somme di denaro sufficienti a soddisfare le sue future esigenze di vita </a:t>
            </a:r>
          </a:p>
          <a:p>
            <a:r>
              <a:rPr lang="it-IT" dirty="0"/>
              <a:t>Tizio non vuole che il patrimonio residuo sia devoluto ai parenti di Caia, la quale non può fare testamento perché è incapace</a:t>
            </a:r>
            <a:endParaRPr lang="en-US" dirty="0"/>
          </a:p>
        </p:txBody>
      </p:sp>
    </p:spTree>
    <p:extLst>
      <p:ext uri="{BB962C8B-B14F-4D97-AF65-F5344CB8AC3E}">
        <p14:creationId xmlns:p14="http://schemas.microsoft.com/office/powerpoint/2010/main" val="363214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9817E1-D489-3107-FB9F-D309E2A946F7}"/>
              </a:ext>
            </a:extLst>
          </p:cNvPr>
          <p:cNvSpPr>
            <a:spLocks noGrp="1"/>
          </p:cNvSpPr>
          <p:nvPr>
            <p:ph type="title"/>
          </p:nvPr>
        </p:nvSpPr>
        <p:spPr/>
        <p:txBody>
          <a:bodyPr/>
          <a:lstStyle/>
          <a:p>
            <a:pPr algn="ctr"/>
            <a:r>
              <a:rPr lang="it-IT" dirty="0"/>
              <a:t>Costituzione del «Trust Caia»</a:t>
            </a:r>
            <a:endParaRPr lang="en-US" dirty="0"/>
          </a:p>
        </p:txBody>
      </p:sp>
      <p:sp>
        <p:nvSpPr>
          <p:cNvPr id="3" name="Segnaposto contenuto 2">
            <a:extLst>
              <a:ext uri="{FF2B5EF4-FFF2-40B4-BE49-F238E27FC236}">
                <a16:creationId xmlns:a16="http://schemas.microsoft.com/office/drawing/2014/main" id="{A0E57E2D-D50D-F47B-F655-033ECA9238EA}"/>
              </a:ext>
            </a:extLst>
          </p:cNvPr>
          <p:cNvSpPr>
            <a:spLocks noGrp="1"/>
          </p:cNvSpPr>
          <p:nvPr>
            <p:ph idx="1"/>
          </p:nvPr>
        </p:nvSpPr>
        <p:spPr/>
        <p:txBody>
          <a:bodyPr/>
          <a:lstStyle/>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Costituzione del trust</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a:t>
            </a: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e beneficiario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Il signor Tizio costituisce un trust, denominato </a:t>
            </a: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“Trust Caia"</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ponendo sotto il controllo del trustee, nell’interesse del beneficiario, signora Caia</a:t>
            </a:r>
            <a:r>
              <a:rPr lang="it-IT" sz="1800" dirty="0">
                <a:effectLst/>
                <a:latin typeface="Times New Roman" panose="02020603050405020304" pitchFamily="18" charset="0"/>
                <a:ea typeface="Times New Roman" panose="02020603050405020304" pitchFamily="18" charset="0"/>
                <a:cs typeface="Courier New" panose="02070309020205020404" pitchFamily="49" charset="0"/>
              </a:rPr>
              <a:t> </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le somme di denaro che verranno messe a disposizione del trustee in momenti diversi.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Ai sensi dell’art. 8, lett. b) della Trust (Jersey) </a:t>
            </a:r>
            <a:r>
              <a:rPr lang="it-IT" sz="1800" dirty="0" err="1">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Law</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1984, il trustee può ricevere da qualunque soggetto dei beni da aggiungere ai beni in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è autorizzato ad accettare ulteriori incrementi del trust sia dal disponente sia da terzi.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disponente consegna al trustee, che conferma di averla ricevuta, la somma di euro 200.000,00 (duecentomila virgola zero </a:t>
            </a:r>
            <a:r>
              <a:rPr lang="it-IT" sz="1800" dirty="0" err="1">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zero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a mezzo bonifico bancario effettuato in data … tramite la …, accreditato sul conto corrente intestato al </a:t>
            </a:r>
            <a:r>
              <a:rPr lang="it-IT" sz="1800" dirty="0">
                <a:solidFill>
                  <a:srgbClr val="000000"/>
                </a:solidFill>
                <a:latin typeface="Times New Roman" panose="02020603050405020304" pitchFamily="18" charset="0"/>
                <a:ea typeface="Times New Roman" panose="02020603050405020304" pitchFamily="18" charset="0"/>
                <a:cs typeface="Courier New" panose="02070309020205020404" pitchFamily="49" charset="0"/>
              </a:rPr>
              <a:t>trustee</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presso la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Finalità del trust</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Finalità del trust è quella di impiegare le somme poste a disposizione del trustee ed i beni, i valori mobiliari, i titoli, le azioni, le obbligazioni acquistati successivamente dal trustee, per far fronte a tutte le esigenze di vita future della beneficiaria per il resto della sua vita, indipendentemente dalle sue condizioni di autosufficienza psicofisica. A titolo meramente esemplificativo, il trustee dovrà provvedere a garantire alla beneficiaria il mantenimento del tenore di vita attuale nonché la cura e l'assistenza personale e medica anche tramite visite specialistiche e ricoveri in strutture private o in case di riposo per anziani.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0050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D3C02-6762-A8C5-1A17-3C4C919CD615}"/>
              </a:ext>
            </a:extLst>
          </p:cNvPr>
          <p:cNvSpPr>
            <a:spLocks noGrp="1"/>
          </p:cNvSpPr>
          <p:nvPr>
            <p:ph type="title"/>
          </p:nvPr>
        </p:nvSpPr>
        <p:spPr/>
        <p:txBody>
          <a:bodyPr/>
          <a:lstStyle/>
          <a:p>
            <a:pPr algn="ctr"/>
            <a:r>
              <a:rPr lang="it-IT" dirty="0"/>
              <a:t>Poteri del trustee</a:t>
            </a:r>
            <a:endParaRPr lang="en-US" dirty="0"/>
          </a:p>
        </p:txBody>
      </p:sp>
      <p:sp>
        <p:nvSpPr>
          <p:cNvPr id="3" name="Segnaposto contenuto 2">
            <a:extLst>
              <a:ext uri="{FF2B5EF4-FFF2-40B4-BE49-F238E27FC236}">
                <a16:creationId xmlns:a16="http://schemas.microsoft.com/office/drawing/2014/main" id="{E48E2A5E-96F7-86B8-1430-0ED10EBB1AA9}"/>
              </a:ext>
            </a:extLst>
          </p:cNvPr>
          <p:cNvSpPr>
            <a:spLocks noGrp="1"/>
          </p:cNvSpPr>
          <p:nvPr>
            <p:ph idx="1"/>
          </p:nvPr>
        </p:nvSpPr>
        <p:spPr/>
        <p:txBody>
          <a:bodyPr>
            <a:normAutofit fontScale="85000" lnSpcReduction="10000"/>
          </a:bodyPr>
          <a:lstStyle/>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Attività e poteri del trustee</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Il trustee è autorizzato ad investire le somme in titoli, depositi, azioni, obbligazioni ed a disinvestirle; a contrarre polizze o assicurazioni ed a riscattarle; ad acquistare beni mobili quale forma di investimento e ad alienarli. Il trustee è autorizzato a prelevare le somme necessarie al soddisfacimento delle esigenze di vita della beneficiaria, annotando le singole operazioni nel libro degli eventi.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Ai sensi dell’art. 12 della Convenzione de l’Aja, il trustee ha facoltà di aprire conti correnti bancari e postali e di intestarli al trust oppure a se stesso nella sua qualità di trustee, in maniera da rivelare l’esistenza del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ha la capacità di agire in giudizio ed essere citato in giudizio per far valere le ragioni del trust e di comparire in qualità di trustee, in rappresentanza del trust, davanti ad un notaio o altra persona che rappresenti un’autorità pubblica. Il trustee ha il potere di firmare qualunque documento di natura amministrativa, contabile o fiscale per conto del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ha gli stessi poteri di una persona fisica che agisca come il proprietario effettivo dei beni in trust e deve esercitare i suoi poteri nell’esclusivo interesse della beneficiaria ed in conformità con le disposizioni del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può nominare procuratori speciali per singoli atti o categorie di atti.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può avvalersi di avvocati, commercialisti, banche, consulenti e di ogni altro professionista che ragionevolmente ritenga competente e qualificato per gestire l’investimento dei beni in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erogherà le somme necessarie per far fonte alle esigenze di vita della beneficiaria in conformità alle finalità del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3677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AEB127-7E0D-6893-7F8C-D0BBF0C63DE9}"/>
              </a:ext>
            </a:extLst>
          </p:cNvPr>
          <p:cNvSpPr>
            <a:spLocks noGrp="1"/>
          </p:cNvSpPr>
          <p:nvPr>
            <p:ph type="title"/>
          </p:nvPr>
        </p:nvSpPr>
        <p:spPr/>
        <p:txBody>
          <a:bodyPr/>
          <a:lstStyle/>
          <a:p>
            <a:pPr algn="ctr"/>
            <a:r>
              <a:rPr lang="it-IT" dirty="0"/>
              <a:t>Nomina e sostituzione del trustee</a:t>
            </a:r>
            <a:endParaRPr lang="en-US" dirty="0"/>
          </a:p>
        </p:txBody>
      </p:sp>
      <p:sp>
        <p:nvSpPr>
          <p:cNvPr id="3" name="Segnaposto contenuto 2">
            <a:extLst>
              <a:ext uri="{FF2B5EF4-FFF2-40B4-BE49-F238E27FC236}">
                <a16:creationId xmlns:a16="http://schemas.microsoft.com/office/drawing/2014/main" id="{5A711CD6-E303-AD26-1C98-9353C3C0501A}"/>
              </a:ext>
            </a:extLst>
          </p:cNvPr>
          <p:cNvSpPr>
            <a:spLocks noGrp="1"/>
          </p:cNvSpPr>
          <p:nvPr>
            <p:ph idx="1"/>
          </p:nvPr>
        </p:nvSpPr>
        <p:spPr/>
        <p:txBody>
          <a:bodyPr/>
          <a:lstStyle/>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Nomina trustee</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Viene nominato trustee il signor Sempronio.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In caso di dimissioni del trustee o di impossibilità di svolgere la sua funzione, un nuovo trustee può essere nominato, per scrittura privata autenticata, dal disponente o dal trustee in carica.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In caso di impossibilità di nomina da parte del disponente o del trustee, il nuovo trustee potrà essere nominato, per scrittura privata autenticata, dal guardiano oppure dai beneficiari residui a maggioranza.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Le dimissioni del trustee hanno effetto dal momento dell’accettazione della nomina del nuovo trustee.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nuovo trustee ha diritto di subentrare automaticamente nella gestione dei beni in trust ed ha gli stessi poteri, facoltà e doveri come se fosse stato nominato trustee fin da principio. Il trustee che cessa dall’incarico deve prestarsi in buona fede per perfezionare i documenti affinché i beni in trust siano intestati al nuovo trustee.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L’incarico di trustee è gratuito. Il trustee ha diritto a distrarre a suo favore o pagare direttamente dal trust le spese che ha sostenuto per il trust o che deve affrontare per il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81563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3812A0-1AF6-9E60-1BA8-63690FB707F1}"/>
              </a:ext>
            </a:extLst>
          </p:cNvPr>
          <p:cNvSpPr>
            <a:spLocks noGrp="1"/>
          </p:cNvSpPr>
          <p:nvPr>
            <p:ph type="title"/>
          </p:nvPr>
        </p:nvSpPr>
        <p:spPr/>
        <p:txBody>
          <a:bodyPr/>
          <a:lstStyle/>
          <a:p>
            <a:pPr algn="ctr"/>
            <a:r>
              <a:rPr lang="it-IT" dirty="0"/>
              <a:t>Il controllo sul trust</a:t>
            </a:r>
            <a:endParaRPr lang="en-US" dirty="0"/>
          </a:p>
        </p:txBody>
      </p:sp>
      <p:sp>
        <p:nvSpPr>
          <p:cNvPr id="3" name="Segnaposto contenuto 2">
            <a:extLst>
              <a:ext uri="{FF2B5EF4-FFF2-40B4-BE49-F238E27FC236}">
                <a16:creationId xmlns:a16="http://schemas.microsoft.com/office/drawing/2014/main" id="{01852CF5-5D9A-5002-B42A-DEF4882B7EC3}"/>
              </a:ext>
            </a:extLst>
          </p:cNvPr>
          <p:cNvSpPr>
            <a:spLocks noGrp="1"/>
          </p:cNvSpPr>
          <p:nvPr>
            <p:ph idx="1"/>
          </p:nvPr>
        </p:nvSpPr>
        <p:spPr/>
        <p:txBody>
          <a:bodyPr/>
          <a:lstStyle/>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Libro degli eventi</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Il trustee deve registrare, in ordine cronologico, tutte le operazioni della sua gestione e tutte le direttive impartite dal disponente in un libro, previamente vidimato, denominato </a:t>
            </a: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“libro degli eventi”.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Chiunque contratta con il trustee è legittimato a fare pieno affidamento sulle risultanze del libro degli eventi.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deve registrare con cura tutte le operazioni effettuate.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consegna annualmente al guardiano una relazione sull'andamento del trust ed un rendiconto contabile.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Guardiano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Il disponente potrà nominare uno o più guardiani che avranno il compito di assicurare la corretta esecuzione delle disposizioni del trust. Il guardiano non può essere anche trustee. Il guardiano ha diritto di chiedere informazioni e documenti al trustee e di ispezionare il libro degli eventi. Può opporsi ad un’operazione che il trustee intenda compiere.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disponente nomina guardiano la signora </a:t>
            </a:r>
            <a:r>
              <a:rPr lang="it-IT" sz="1800" dirty="0" err="1">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Sempronia</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che accetta.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potere di nomina di un altro guardiano viene riservato al disponente e, in caso di sua impossibilità a nominarlo, viene attribuito ai beneficiari residui del trust a maggioranza.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908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F7D042-B2BF-0010-8174-D29BBA327F4B}"/>
              </a:ext>
            </a:extLst>
          </p:cNvPr>
          <p:cNvSpPr>
            <a:spLocks noGrp="1"/>
          </p:cNvSpPr>
          <p:nvPr>
            <p:ph type="title"/>
          </p:nvPr>
        </p:nvSpPr>
        <p:spPr/>
        <p:txBody>
          <a:bodyPr/>
          <a:lstStyle/>
          <a:p>
            <a:pPr algn="ctr"/>
            <a:r>
              <a:rPr lang="it-IT" dirty="0"/>
              <a:t>Durata e beneficiari residui</a:t>
            </a:r>
            <a:endParaRPr lang="en-US" dirty="0"/>
          </a:p>
        </p:txBody>
      </p:sp>
      <p:sp>
        <p:nvSpPr>
          <p:cNvPr id="3" name="Segnaposto contenuto 2">
            <a:extLst>
              <a:ext uri="{FF2B5EF4-FFF2-40B4-BE49-F238E27FC236}">
                <a16:creationId xmlns:a16="http://schemas.microsoft.com/office/drawing/2014/main" id="{C86EA84B-7618-985A-451E-8F726A087CE1}"/>
              </a:ext>
            </a:extLst>
          </p:cNvPr>
          <p:cNvSpPr>
            <a:spLocks noGrp="1"/>
          </p:cNvSpPr>
          <p:nvPr>
            <p:ph idx="1"/>
          </p:nvPr>
        </p:nvSpPr>
        <p:spPr/>
        <p:txBody>
          <a:bodyPr>
            <a:normAutofit/>
          </a:bodyPr>
          <a:lstStyle/>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Durata</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Il "Trust Caia" dura finché sussisteranno le esigenze riferite alla signora Caia e finché vi sarà un patrimonio che può essere impiegato per soddisfare tali esigenze. In ogni caso il trust cesserà alla morte della beneficiaria.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Beneficiari residui</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 Qualora alla cessazione del trust, per decesso della beneficiaria, residuino somme, beni o valori, gli stessi dovranno essere assegnati al disponente signor Tizio.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Qualora, alla cessazione del trust, il disponente fosse deceduto, somme, beni o valori residui dovranno essere assegnati alle signore Prima, Seconda, Terza e Quarta, sorelle del disponente, per la quota indivisa in ragione di 1/4 ciascuna, ed ai signori Quintino e Sestino, figli del defunto fratello del disponente Quinto, per la quota indivisa in ragione di 1/8 (un ottavo) ciascuno, quali beneficiari residui.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Qualora alla cessazione del trust, uno dei beneficiari non fosse più in vita, la sua quota andrà ai suoi discendenti in linea retta oppure, in mancanza, si accrescerà in proporzione agli altri beneficiari.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potrà anticipare, previo parere scritto del guardiano, parte del reddito o del capitale ai beneficiari residui per la parte che ritenga non più necessaria a soddisfare le esigenze di vita della beneficiaria.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0"/>
              </a:lnSpc>
              <a:spcAft>
                <a:spcPts val="800"/>
              </a:spcAft>
              <a:buNone/>
            </a:pP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trustee dovrà prestarsi in buona fede per perfezionare i documenti affinché i beni in trust siano intestati al beneficiario o ai beneficiari residui.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327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A6890-A86D-8EED-D7A2-6877242A6080}"/>
              </a:ext>
            </a:extLst>
          </p:cNvPr>
          <p:cNvSpPr>
            <a:spLocks noGrp="1"/>
          </p:cNvSpPr>
          <p:nvPr>
            <p:ph type="title"/>
          </p:nvPr>
        </p:nvSpPr>
        <p:spPr/>
        <p:txBody>
          <a:bodyPr/>
          <a:lstStyle/>
          <a:p>
            <a:pPr algn="ctr"/>
            <a:r>
              <a:rPr lang="it-IT" dirty="0"/>
              <a:t>Finalità della legge</a:t>
            </a:r>
            <a:endParaRPr lang="en-US" dirty="0"/>
          </a:p>
        </p:txBody>
      </p:sp>
      <p:sp>
        <p:nvSpPr>
          <p:cNvPr id="3" name="Segnaposto contenuto 2">
            <a:extLst>
              <a:ext uri="{FF2B5EF4-FFF2-40B4-BE49-F238E27FC236}">
                <a16:creationId xmlns:a16="http://schemas.microsoft.com/office/drawing/2014/main" id="{883E3B26-CC0D-7664-F7DE-5901EE9D2EE5}"/>
              </a:ext>
            </a:extLst>
          </p:cNvPr>
          <p:cNvSpPr>
            <a:spLocks noGrp="1"/>
          </p:cNvSpPr>
          <p:nvPr>
            <p:ph idx="1"/>
          </p:nvPr>
        </p:nvSpPr>
        <p:spPr/>
        <p:txBody>
          <a:bodyPr>
            <a:normAutofit fontScale="92500" lnSpcReduction="10000"/>
          </a:bodyPr>
          <a:lstStyle/>
          <a:p>
            <a:pPr marL="0" indent="0">
              <a:buNone/>
            </a:pPr>
            <a:r>
              <a:rPr lang="it-IT" dirty="0"/>
              <a:t>La legge è volta a favorire il benessere, la piena inclusione sociale e l’autonomia delle persone con disabilità</a:t>
            </a:r>
          </a:p>
          <a:p>
            <a:pPr marL="0" indent="0">
              <a:buNone/>
            </a:pPr>
            <a:r>
              <a:rPr lang="it-IT" dirty="0"/>
              <a:t>La legge intende favorire:</a:t>
            </a:r>
          </a:p>
          <a:p>
            <a:r>
              <a:rPr lang="it-IT" b="1" dirty="0">
                <a:solidFill>
                  <a:srgbClr val="FF0000"/>
                </a:solidFill>
              </a:rPr>
              <a:t>erogazioni liberali,</a:t>
            </a:r>
            <a:r>
              <a:rPr lang="it-IT" dirty="0"/>
              <a:t> </a:t>
            </a:r>
          </a:p>
          <a:p>
            <a:r>
              <a:rPr lang="it-IT" dirty="0"/>
              <a:t>la stipula di </a:t>
            </a:r>
            <a:r>
              <a:rPr lang="it-IT" b="1" dirty="0">
                <a:solidFill>
                  <a:srgbClr val="0070C0"/>
                </a:solidFill>
              </a:rPr>
              <a:t>polizze assicurative,</a:t>
            </a:r>
            <a:r>
              <a:rPr lang="it-IT" dirty="0"/>
              <a:t> </a:t>
            </a:r>
          </a:p>
          <a:p>
            <a:r>
              <a:rPr lang="it-IT" dirty="0"/>
              <a:t>la costituzione di </a:t>
            </a:r>
            <a:r>
              <a:rPr lang="it-IT" b="1" dirty="0">
                <a:solidFill>
                  <a:srgbClr val="00B050"/>
                </a:solidFill>
              </a:rPr>
              <a:t>trust,</a:t>
            </a:r>
            <a:r>
              <a:rPr lang="it-IT" dirty="0"/>
              <a:t> </a:t>
            </a:r>
          </a:p>
          <a:p>
            <a:r>
              <a:rPr lang="it-IT" dirty="0"/>
              <a:t>La costituzione di </a:t>
            </a:r>
            <a:r>
              <a:rPr lang="it-IT" b="1" dirty="0">
                <a:solidFill>
                  <a:srgbClr val="7030A0"/>
                </a:solidFill>
              </a:rPr>
              <a:t>vincoli di destinazione </a:t>
            </a:r>
            <a:r>
              <a:rPr lang="it-IT" dirty="0"/>
              <a:t>di cui all’art. 2645-</a:t>
            </a:r>
            <a:r>
              <a:rPr lang="it-IT" i="1" dirty="0"/>
              <a:t>ter</a:t>
            </a:r>
            <a:r>
              <a:rPr lang="it-IT" dirty="0"/>
              <a:t> c.c., </a:t>
            </a:r>
          </a:p>
          <a:p>
            <a:r>
              <a:rPr lang="it-IT" dirty="0"/>
              <a:t>La costituzione di </a:t>
            </a:r>
            <a:r>
              <a:rPr lang="it-IT" b="1" dirty="0">
                <a:solidFill>
                  <a:srgbClr val="C00000"/>
                </a:solidFill>
              </a:rPr>
              <a:t>fondi disciplinati con contratto di affidamento fiduciario </a:t>
            </a:r>
            <a:r>
              <a:rPr lang="it-IT" dirty="0"/>
              <a:t>anche a</a:t>
            </a:r>
            <a:r>
              <a:rPr lang="it-IT" b="1" dirty="0">
                <a:solidFill>
                  <a:srgbClr val="C00000"/>
                </a:solidFill>
              </a:rPr>
              <a:t> </a:t>
            </a:r>
            <a:r>
              <a:rPr lang="it-IT" dirty="0"/>
              <a:t>favore di </a:t>
            </a:r>
            <a:r>
              <a:rPr lang="it-IT" b="1" dirty="0">
                <a:solidFill>
                  <a:srgbClr val="C00000"/>
                </a:solidFill>
              </a:rPr>
              <a:t>enti del Terzo settore </a:t>
            </a:r>
            <a:r>
              <a:rPr lang="it-IT" dirty="0"/>
              <a:t>iscritti nella sezione </a:t>
            </a:r>
            <a:r>
              <a:rPr lang="it-IT" b="1" dirty="0"/>
              <a:t>enti filantropici </a:t>
            </a:r>
            <a:r>
              <a:rPr lang="it-IT" dirty="0"/>
              <a:t>o che operano prevalentemente nel </a:t>
            </a:r>
            <a:r>
              <a:rPr lang="it-IT" b="1" dirty="0"/>
              <a:t>settore della beneficenza </a:t>
            </a:r>
            <a:endParaRPr lang="en-US" b="1" dirty="0"/>
          </a:p>
        </p:txBody>
      </p:sp>
    </p:spTree>
    <p:extLst>
      <p:ext uri="{BB962C8B-B14F-4D97-AF65-F5344CB8AC3E}">
        <p14:creationId xmlns:p14="http://schemas.microsoft.com/office/powerpoint/2010/main" val="99218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D27A3-4DCD-DEA9-8879-475873FA3BE1}"/>
              </a:ext>
            </a:extLst>
          </p:cNvPr>
          <p:cNvSpPr>
            <a:spLocks noGrp="1"/>
          </p:cNvSpPr>
          <p:nvPr>
            <p:ph type="title"/>
          </p:nvPr>
        </p:nvSpPr>
        <p:spPr/>
        <p:txBody>
          <a:bodyPr/>
          <a:lstStyle/>
          <a:p>
            <a:pPr algn="ctr"/>
            <a:r>
              <a:rPr lang="it-IT" dirty="0"/>
              <a:t>Vincolo di destinazione </a:t>
            </a:r>
            <a:br>
              <a:rPr lang="it-IT" dirty="0"/>
            </a:br>
            <a:r>
              <a:rPr lang="it-IT" dirty="0"/>
              <a:t>art. 2645-</a:t>
            </a:r>
            <a:r>
              <a:rPr lang="it-IT" i="1" dirty="0"/>
              <a:t>ter</a:t>
            </a:r>
            <a:r>
              <a:rPr lang="it-IT" dirty="0"/>
              <a:t> c.c.</a:t>
            </a:r>
            <a:endParaRPr lang="en-US" dirty="0"/>
          </a:p>
        </p:txBody>
      </p:sp>
      <p:sp>
        <p:nvSpPr>
          <p:cNvPr id="3" name="Segnaposto contenuto 2">
            <a:extLst>
              <a:ext uri="{FF2B5EF4-FFF2-40B4-BE49-F238E27FC236}">
                <a16:creationId xmlns:a16="http://schemas.microsoft.com/office/drawing/2014/main" id="{9FB2F263-913E-79C8-0D46-344108FBBA39}"/>
              </a:ext>
            </a:extLst>
          </p:cNvPr>
          <p:cNvSpPr>
            <a:spLocks noGrp="1"/>
          </p:cNvSpPr>
          <p:nvPr>
            <p:ph idx="1"/>
          </p:nvPr>
        </p:nvSpPr>
        <p:spPr/>
        <p:txBody>
          <a:bodyPr>
            <a:normAutofit fontScale="85000" lnSpcReduction="20000"/>
          </a:bodyPr>
          <a:lstStyle/>
          <a:p>
            <a:pPr marL="0" indent="0">
              <a:buNone/>
            </a:pPr>
            <a:r>
              <a:rPr lang="it-IT" b="0" i="0" dirty="0">
                <a:solidFill>
                  <a:srgbClr val="000000"/>
                </a:solidFill>
                <a:effectLst/>
                <a:latin typeface="Tahoma" panose="020B0604030504040204" pitchFamily="34" charset="0"/>
              </a:rPr>
              <a:t>Gli </a:t>
            </a:r>
            <a:r>
              <a:rPr lang="it-IT" b="1" i="0" dirty="0">
                <a:solidFill>
                  <a:srgbClr val="000000"/>
                </a:solidFill>
                <a:effectLst/>
                <a:latin typeface="Tahoma" panose="020B0604030504040204" pitchFamily="34" charset="0"/>
              </a:rPr>
              <a:t>atti in forma pubblica </a:t>
            </a:r>
            <a:r>
              <a:rPr lang="it-IT" b="0" i="0" dirty="0">
                <a:solidFill>
                  <a:srgbClr val="000000"/>
                </a:solidFill>
                <a:effectLst/>
                <a:latin typeface="Tahoma" panose="020B0604030504040204" pitchFamily="34" charset="0"/>
              </a:rPr>
              <a:t>con cui </a:t>
            </a:r>
            <a:r>
              <a:rPr lang="it-IT" b="1" i="0" dirty="0">
                <a:solidFill>
                  <a:srgbClr val="7030A0"/>
                </a:solidFill>
                <a:effectLst/>
                <a:latin typeface="Tahoma" panose="020B0604030504040204" pitchFamily="34" charset="0"/>
              </a:rPr>
              <a:t>beni immobili o beni mobili iscritti in pubblici registri </a:t>
            </a:r>
            <a:r>
              <a:rPr lang="it-IT" b="0" i="0" dirty="0">
                <a:solidFill>
                  <a:srgbClr val="000000"/>
                </a:solidFill>
                <a:effectLst/>
                <a:latin typeface="Tahoma" panose="020B0604030504040204" pitchFamily="34" charset="0"/>
              </a:rPr>
              <a:t>sono destinati, </a:t>
            </a:r>
            <a:r>
              <a:rPr lang="it-IT" b="1" i="0" dirty="0">
                <a:solidFill>
                  <a:srgbClr val="00B050"/>
                </a:solidFill>
                <a:effectLst/>
                <a:latin typeface="Tahoma" panose="020B0604030504040204" pitchFamily="34" charset="0"/>
              </a:rPr>
              <a:t>per un periodo non superiore a novanta anni o per la durata della vita della persona fisica beneficiaria, </a:t>
            </a:r>
            <a:r>
              <a:rPr lang="it-IT" b="0" i="0" dirty="0">
                <a:solidFill>
                  <a:srgbClr val="000000"/>
                </a:solidFill>
                <a:effectLst/>
                <a:latin typeface="Tahoma" panose="020B0604030504040204" pitchFamily="34" charset="0"/>
              </a:rPr>
              <a:t>alla realizzazione di </a:t>
            </a:r>
            <a:r>
              <a:rPr lang="it-IT" b="1" i="0" dirty="0">
                <a:solidFill>
                  <a:srgbClr val="0070C0"/>
                </a:solidFill>
                <a:effectLst/>
                <a:latin typeface="Tahoma" panose="020B0604030504040204" pitchFamily="34" charset="0"/>
              </a:rPr>
              <a:t>interessi meritevoli di tutela riferibili a persone con disabilità, a pubbliche amministrazioni, o ad altri enti o persone fisiche</a:t>
            </a:r>
            <a:r>
              <a:rPr lang="it-IT" b="1" i="0" dirty="0">
                <a:solidFill>
                  <a:srgbClr val="002060"/>
                </a:solidFill>
                <a:effectLst/>
                <a:latin typeface="Tahoma" panose="020B0604030504040204" pitchFamily="34" charset="0"/>
              </a:rPr>
              <a:t> </a:t>
            </a:r>
            <a:r>
              <a:rPr lang="it-IT" b="0" i="0" dirty="0">
                <a:solidFill>
                  <a:srgbClr val="000000"/>
                </a:solidFill>
                <a:effectLst/>
                <a:latin typeface="Tahoma" panose="020B0604030504040204" pitchFamily="34" charset="0"/>
              </a:rPr>
              <a:t>ai sensi dell'articolo 1322, secondo comma, </a:t>
            </a:r>
            <a:r>
              <a:rPr lang="it-IT" b="1" i="0" dirty="0">
                <a:solidFill>
                  <a:srgbClr val="C00000"/>
                </a:solidFill>
                <a:effectLst/>
                <a:latin typeface="Tahoma" panose="020B0604030504040204" pitchFamily="34" charset="0"/>
              </a:rPr>
              <a:t>possono essere trascritti al fine di rendere opponibile ai terzi il vincolo di destinazione; </a:t>
            </a:r>
          </a:p>
          <a:p>
            <a:pPr marL="0" indent="0">
              <a:buNone/>
            </a:pPr>
            <a:r>
              <a:rPr lang="it-IT" b="0" i="0" dirty="0">
                <a:solidFill>
                  <a:srgbClr val="000000"/>
                </a:solidFill>
                <a:effectLst/>
                <a:latin typeface="Tahoma" panose="020B0604030504040204" pitchFamily="34" charset="0"/>
              </a:rPr>
              <a:t>per la realizzazione di tali interessi può agire, oltre al conferente, qualsiasi interessato anche durante la vita del conferente stesso. </a:t>
            </a:r>
          </a:p>
          <a:p>
            <a:pPr marL="0" indent="0">
              <a:buNone/>
            </a:pPr>
            <a:r>
              <a:rPr lang="it-IT" b="0" i="0" dirty="0">
                <a:solidFill>
                  <a:srgbClr val="000000"/>
                </a:solidFill>
                <a:effectLst/>
                <a:latin typeface="Tahoma" panose="020B0604030504040204" pitchFamily="34" charset="0"/>
              </a:rPr>
              <a:t>I beni conferiti e i loro frutti </a:t>
            </a:r>
            <a:r>
              <a:rPr lang="it-IT" b="1" i="0" dirty="0">
                <a:solidFill>
                  <a:srgbClr val="FF0000"/>
                </a:solidFill>
                <a:effectLst/>
                <a:latin typeface="Tahoma" panose="020B0604030504040204" pitchFamily="34" charset="0"/>
              </a:rPr>
              <a:t>possono essere impiegati solo per la realizzazione del fine di destinazione </a:t>
            </a:r>
            <a:r>
              <a:rPr lang="it-IT" b="0" i="0" dirty="0">
                <a:solidFill>
                  <a:srgbClr val="000000"/>
                </a:solidFill>
                <a:effectLst/>
                <a:latin typeface="Tahoma" panose="020B0604030504040204" pitchFamily="34" charset="0"/>
              </a:rPr>
              <a:t>e </a:t>
            </a:r>
          </a:p>
          <a:p>
            <a:pPr marL="0" indent="0">
              <a:buNone/>
            </a:pPr>
            <a:r>
              <a:rPr lang="it-IT" b="1" i="0" dirty="0">
                <a:solidFill>
                  <a:srgbClr val="FF0000"/>
                </a:solidFill>
                <a:effectLst/>
                <a:latin typeface="Tahoma" panose="020B0604030504040204" pitchFamily="34" charset="0"/>
              </a:rPr>
              <a:t>possono costituire oggetto di esecuzione solo per debiti contratti per tale scopo.</a:t>
            </a:r>
            <a:endParaRPr lang="en-US" b="1" dirty="0">
              <a:solidFill>
                <a:srgbClr val="FF0000"/>
              </a:solidFill>
            </a:endParaRPr>
          </a:p>
        </p:txBody>
      </p:sp>
    </p:spTree>
    <p:extLst>
      <p:ext uri="{BB962C8B-B14F-4D97-AF65-F5344CB8AC3E}">
        <p14:creationId xmlns:p14="http://schemas.microsoft.com/office/powerpoint/2010/main" val="372103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0D53A-E1E9-066C-1D1F-F8863455D4B6}"/>
              </a:ext>
            </a:extLst>
          </p:cNvPr>
          <p:cNvSpPr>
            <a:spLocks noGrp="1"/>
          </p:cNvSpPr>
          <p:nvPr>
            <p:ph type="title"/>
          </p:nvPr>
        </p:nvSpPr>
        <p:spPr/>
        <p:txBody>
          <a:bodyPr/>
          <a:lstStyle/>
          <a:p>
            <a:pPr algn="ctr"/>
            <a:r>
              <a:rPr lang="it-IT" dirty="0"/>
              <a:t>Effetti del vincolo di destinazione</a:t>
            </a:r>
            <a:endParaRPr lang="en-US" dirty="0"/>
          </a:p>
        </p:txBody>
      </p:sp>
      <p:sp>
        <p:nvSpPr>
          <p:cNvPr id="3" name="Segnaposto contenuto 2">
            <a:extLst>
              <a:ext uri="{FF2B5EF4-FFF2-40B4-BE49-F238E27FC236}">
                <a16:creationId xmlns:a16="http://schemas.microsoft.com/office/drawing/2014/main" id="{E7C06205-3C22-91E2-D1EC-6148C9950412}"/>
              </a:ext>
            </a:extLst>
          </p:cNvPr>
          <p:cNvSpPr>
            <a:spLocks noGrp="1"/>
          </p:cNvSpPr>
          <p:nvPr>
            <p:ph idx="1"/>
          </p:nvPr>
        </p:nvSpPr>
        <p:spPr/>
        <p:txBody>
          <a:bodyPr>
            <a:normAutofit fontScale="70000" lnSpcReduction="20000"/>
          </a:bodyPr>
          <a:lstStyle/>
          <a:p>
            <a:r>
              <a:rPr lang="it-IT" dirty="0"/>
              <a:t>Con la destinazione patrimoniale il costituente destina un bene immobile o un bene mobile iscritto in pubblico registro alla soddisfazione di interessi meritevoli di tutela riferiti a persone con disabilità o ad altro scopo di rilevanza costituzionale (tutela della famiglia di fatto, garantire risorse per lo studio di minori, garantire risorse per anziani bisognosi, ecc.)</a:t>
            </a:r>
          </a:p>
          <a:p>
            <a:r>
              <a:rPr lang="it-IT" dirty="0"/>
              <a:t>La destinazione patrimoniale comporta </a:t>
            </a:r>
            <a:r>
              <a:rPr lang="it-IT" b="1" dirty="0">
                <a:solidFill>
                  <a:srgbClr val="0070C0"/>
                </a:solidFill>
              </a:rPr>
              <a:t>l’istituzione di un vincolo che viene trascritto nel pubblico registro</a:t>
            </a:r>
          </a:p>
          <a:p>
            <a:r>
              <a:rPr lang="it-IT" dirty="0"/>
              <a:t>La trascrizione del vincolo di destinazione realizza una sorta di </a:t>
            </a:r>
            <a:r>
              <a:rPr lang="it-IT" b="1" dirty="0">
                <a:solidFill>
                  <a:srgbClr val="FF0000"/>
                </a:solidFill>
              </a:rPr>
              <a:t>separazione del bene vincolato dal restante patrimonio del disponente:  </a:t>
            </a:r>
            <a:r>
              <a:rPr lang="it-IT" dirty="0"/>
              <a:t>il bene deve essere </a:t>
            </a:r>
            <a:r>
              <a:rPr lang="it-IT" b="1" dirty="0"/>
              <a:t>impiegato per realizzare il fine oggetto della destinazione </a:t>
            </a:r>
            <a:r>
              <a:rPr lang="it-IT" dirty="0"/>
              <a:t>e </a:t>
            </a:r>
            <a:r>
              <a:rPr lang="it-IT" b="1" dirty="0"/>
              <a:t>non può essere espropriato se non per debiti contratti per realizzare la destinazione </a:t>
            </a:r>
          </a:p>
          <a:p>
            <a:r>
              <a:rPr lang="it-IT" dirty="0"/>
              <a:t>La destinazione comporta una sorta di </a:t>
            </a:r>
            <a:r>
              <a:rPr lang="it-IT" b="1" dirty="0">
                <a:solidFill>
                  <a:srgbClr val="0070C0"/>
                </a:solidFill>
              </a:rPr>
              <a:t>modifica dello statuto della proprietà </a:t>
            </a:r>
            <a:r>
              <a:rPr lang="it-IT" dirty="0"/>
              <a:t>poiché quel bene deve essere impiegato </a:t>
            </a:r>
            <a:r>
              <a:rPr lang="it-IT" b="1" dirty="0">
                <a:solidFill>
                  <a:srgbClr val="7030A0"/>
                </a:solidFill>
              </a:rPr>
              <a:t>direttamente</a:t>
            </a:r>
            <a:r>
              <a:rPr lang="it-IT" dirty="0"/>
              <a:t> o </a:t>
            </a:r>
            <a:r>
              <a:rPr lang="it-IT" b="1" dirty="0">
                <a:solidFill>
                  <a:srgbClr val="C00000"/>
                </a:solidFill>
              </a:rPr>
              <a:t>indirettamente</a:t>
            </a:r>
            <a:r>
              <a:rPr lang="it-IT" dirty="0"/>
              <a:t>, utilizzando le rendite che può produrre, </a:t>
            </a:r>
            <a:r>
              <a:rPr lang="it-IT" b="1" dirty="0">
                <a:solidFill>
                  <a:srgbClr val="00B050"/>
                </a:solidFill>
              </a:rPr>
              <a:t>per realizzare la destinazione impressa sul bene</a:t>
            </a:r>
          </a:p>
          <a:p>
            <a:r>
              <a:rPr lang="it-IT" dirty="0"/>
              <a:t>Il vincolo di destinazione può avere una </a:t>
            </a:r>
            <a:r>
              <a:rPr lang="it-IT" b="1" dirty="0">
                <a:solidFill>
                  <a:srgbClr val="FF0000"/>
                </a:solidFill>
              </a:rPr>
              <a:t>durata massima </a:t>
            </a:r>
            <a:r>
              <a:rPr lang="it-IT" dirty="0"/>
              <a:t>di novant’anni oppure corrispondente con la durata della vita del beneficiario</a:t>
            </a:r>
          </a:p>
          <a:p>
            <a:r>
              <a:rPr lang="en-US" dirty="0"/>
              <a:t>Per </a:t>
            </a:r>
            <a:r>
              <a:rPr lang="en-US" dirty="0" err="1"/>
              <a:t>garantire</a:t>
            </a:r>
            <a:r>
              <a:rPr lang="en-US" dirty="0"/>
              <a:t> </a:t>
            </a:r>
            <a:r>
              <a:rPr lang="en-US" dirty="0" err="1"/>
              <a:t>l’effettività</a:t>
            </a:r>
            <a:r>
              <a:rPr lang="en-US" dirty="0"/>
              <a:t> </a:t>
            </a:r>
            <a:r>
              <a:rPr lang="en-US" dirty="0" err="1"/>
              <a:t>della</a:t>
            </a:r>
            <a:r>
              <a:rPr lang="en-US" dirty="0"/>
              <a:t> </a:t>
            </a:r>
            <a:r>
              <a:rPr lang="en-US" dirty="0" err="1"/>
              <a:t>destinazione</a:t>
            </a:r>
            <a:r>
              <a:rPr lang="en-US" dirty="0"/>
              <a:t> </a:t>
            </a:r>
            <a:r>
              <a:rPr lang="en-US" dirty="0" err="1"/>
              <a:t>può</a:t>
            </a:r>
            <a:r>
              <a:rPr lang="en-US" dirty="0"/>
              <a:t> </a:t>
            </a:r>
            <a:r>
              <a:rPr lang="en-US" dirty="0" err="1"/>
              <a:t>agire</a:t>
            </a:r>
            <a:r>
              <a:rPr lang="en-US" dirty="0"/>
              <a:t> </a:t>
            </a:r>
            <a:r>
              <a:rPr lang="en-US" dirty="0" err="1"/>
              <a:t>qualunque</a:t>
            </a:r>
            <a:r>
              <a:rPr lang="en-US" dirty="0"/>
              <a:t> </a:t>
            </a:r>
            <a:r>
              <a:rPr lang="en-US" dirty="0" err="1"/>
              <a:t>soggetto</a:t>
            </a:r>
            <a:r>
              <a:rPr lang="en-US" dirty="0"/>
              <a:t> </a:t>
            </a:r>
            <a:r>
              <a:rPr lang="en-US" dirty="0" err="1"/>
              <a:t>interessato</a:t>
            </a:r>
            <a:endParaRPr lang="en-US" dirty="0"/>
          </a:p>
        </p:txBody>
      </p:sp>
    </p:spTree>
    <p:extLst>
      <p:ext uri="{BB962C8B-B14F-4D97-AF65-F5344CB8AC3E}">
        <p14:creationId xmlns:p14="http://schemas.microsoft.com/office/powerpoint/2010/main" val="1858215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9ACAFA-C770-8A67-6AC8-99BF2DEEF41B}"/>
              </a:ext>
            </a:extLst>
          </p:cNvPr>
          <p:cNvSpPr>
            <a:spLocks noGrp="1"/>
          </p:cNvSpPr>
          <p:nvPr>
            <p:ph type="title"/>
          </p:nvPr>
        </p:nvSpPr>
        <p:spPr/>
        <p:txBody>
          <a:bodyPr/>
          <a:lstStyle/>
          <a:p>
            <a:pPr algn="ctr"/>
            <a:r>
              <a:rPr lang="it-IT" dirty="0"/>
              <a:t>La tutela dei creditori del disponente</a:t>
            </a:r>
            <a:endParaRPr lang="en-US" dirty="0"/>
          </a:p>
        </p:txBody>
      </p:sp>
      <p:sp>
        <p:nvSpPr>
          <p:cNvPr id="3" name="Segnaposto contenuto 2">
            <a:extLst>
              <a:ext uri="{FF2B5EF4-FFF2-40B4-BE49-F238E27FC236}">
                <a16:creationId xmlns:a16="http://schemas.microsoft.com/office/drawing/2014/main" id="{1A894C8D-031D-AE0F-14D7-F256E38AA8B5}"/>
              </a:ext>
            </a:extLst>
          </p:cNvPr>
          <p:cNvSpPr>
            <a:spLocks noGrp="1"/>
          </p:cNvSpPr>
          <p:nvPr>
            <p:ph idx="1"/>
          </p:nvPr>
        </p:nvSpPr>
        <p:spPr/>
        <p:txBody>
          <a:bodyPr>
            <a:normAutofit lnSpcReduction="10000"/>
          </a:bodyPr>
          <a:lstStyle/>
          <a:p>
            <a:r>
              <a:rPr lang="it-IT" dirty="0"/>
              <a:t>Non hanno effetto, nei confronti del creditore pignorante e dei creditori che intervengono nell’esecuzione, i vincoli di destinazione trascritti dopo la trascrizione del pignoramento (art. 2915 c.c.)</a:t>
            </a:r>
          </a:p>
          <a:p>
            <a:r>
              <a:rPr lang="it-IT" dirty="0"/>
              <a:t>Il creditore munito di titolo esecutivo può procedere a esecuzione forzata del bene immobile, senza necessità di ottenere la revocatoria dell’atto costitutivo del vincolo di destinazione, se trascrive il pignoramento nel termine di un atto dalla trascrizione del vincolo di destinazione (art. 2929-</a:t>
            </a:r>
            <a:r>
              <a:rPr lang="it-IT" i="1" dirty="0"/>
              <a:t>bis</a:t>
            </a:r>
            <a:r>
              <a:rPr lang="it-IT" dirty="0"/>
              <a:t> c.c.)</a:t>
            </a:r>
          </a:p>
          <a:p>
            <a:r>
              <a:rPr lang="it-IT" b="1" dirty="0">
                <a:solidFill>
                  <a:srgbClr val="FF0000"/>
                </a:solidFill>
              </a:rPr>
              <a:t>Il vincolo in frode ai creditori, per un anno dalla trascrizione, non pregiudica la facoltà dei creditori di agire esecutivamente sull’immobile come se il vincolo non fosse stato trascritto</a:t>
            </a:r>
            <a:endParaRPr lang="en-US" b="1" dirty="0">
              <a:solidFill>
                <a:srgbClr val="FF0000"/>
              </a:solidFill>
            </a:endParaRPr>
          </a:p>
        </p:txBody>
      </p:sp>
    </p:spTree>
    <p:extLst>
      <p:ext uri="{BB962C8B-B14F-4D97-AF65-F5344CB8AC3E}">
        <p14:creationId xmlns:p14="http://schemas.microsoft.com/office/powerpoint/2010/main" val="4116084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98F3FC-2E60-063B-01A0-A457D7818367}"/>
              </a:ext>
            </a:extLst>
          </p:cNvPr>
          <p:cNvSpPr>
            <a:spLocks noGrp="1"/>
          </p:cNvSpPr>
          <p:nvPr>
            <p:ph type="title"/>
          </p:nvPr>
        </p:nvSpPr>
        <p:spPr/>
        <p:txBody>
          <a:bodyPr/>
          <a:lstStyle/>
          <a:p>
            <a:pPr algn="ctr"/>
            <a:r>
              <a:rPr lang="it-IT" dirty="0"/>
              <a:t>Caso di utilizzo del vincolo di destinazione</a:t>
            </a:r>
            <a:endParaRPr lang="en-US" dirty="0"/>
          </a:p>
        </p:txBody>
      </p:sp>
      <p:sp>
        <p:nvSpPr>
          <p:cNvPr id="3" name="Segnaposto contenuto 2">
            <a:extLst>
              <a:ext uri="{FF2B5EF4-FFF2-40B4-BE49-F238E27FC236}">
                <a16:creationId xmlns:a16="http://schemas.microsoft.com/office/drawing/2014/main" id="{B09B13D8-6AF0-9563-F8D3-55584022E019}"/>
              </a:ext>
            </a:extLst>
          </p:cNvPr>
          <p:cNvSpPr>
            <a:spLocks noGrp="1"/>
          </p:cNvSpPr>
          <p:nvPr>
            <p:ph idx="1"/>
          </p:nvPr>
        </p:nvSpPr>
        <p:spPr/>
        <p:txBody>
          <a:bodyPr>
            <a:normAutofit/>
          </a:bodyPr>
          <a:lstStyle/>
          <a:p>
            <a:r>
              <a:rPr lang="it-IT" dirty="0"/>
              <a:t>Tizio ha un figlio disabile grave, </a:t>
            </a:r>
            <a:r>
              <a:rPr lang="it-IT" dirty="0" err="1"/>
              <a:t>Tizietto</a:t>
            </a:r>
            <a:r>
              <a:rPr lang="it-IT" dirty="0"/>
              <a:t> e una figlia sposata con figli, </a:t>
            </a:r>
            <a:r>
              <a:rPr lang="it-IT" dirty="0" err="1"/>
              <a:t>Tizietta</a:t>
            </a:r>
            <a:endParaRPr lang="it-IT" dirty="0"/>
          </a:p>
          <a:p>
            <a:r>
              <a:rPr lang="it-IT" dirty="0" err="1"/>
              <a:t>Tizietto</a:t>
            </a:r>
            <a:r>
              <a:rPr lang="it-IT" dirty="0"/>
              <a:t> è residente in una struttura specializzata ma torna nella casa familiare per qualche giorno a settimana</a:t>
            </a:r>
          </a:p>
          <a:p>
            <a:r>
              <a:rPr lang="it-IT" dirty="0"/>
              <a:t>Tizio vuole garantirsi che </a:t>
            </a:r>
            <a:r>
              <a:rPr lang="it-IT" dirty="0" err="1"/>
              <a:t>Tizietto</a:t>
            </a:r>
            <a:r>
              <a:rPr lang="it-IT" dirty="0"/>
              <a:t> abbia la possibilità di utilizzare la casa familiare finché è in vita o finché gli sarà possibile e che, morti i genitori, le rendite ricavate dalla locazione della casa siano impiegate per i bisogni di </a:t>
            </a:r>
            <a:r>
              <a:rPr lang="it-IT" dirty="0" err="1"/>
              <a:t>Tizietto</a:t>
            </a:r>
            <a:endParaRPr lang="it-IT" dirty="0"/>
          </a:p>
          <a:p>
            <a:r>
              <a:rPr lang="it-IT" dirty="0"/>
              <a:t>Tizio, una volta esaurite le esigenze di </a:t>
            </a:r>
            <a:r>
              <a:rPr lang="it-IT" dirty="0" err="1"/>
              <a:t>Tizietto</a:t>
            </a:r>
            <a:r>
              <a:rPr lang="it-IT" dirty="0"/>
              <a:t>, vuole che la proprietà della casa familiare sia della figlia </a:t>
            </a:r>
            <a:r>
              <a:rPr lang="it-IT" dirty="0" err="1"/>
              <a:t>Tizietta</a:t>
            </a:r>
            <a:endParaRPr lang="en-US" dirty="0"/>
          </a:p>
        </p:txBody>
      </p:sp>
    </p:spTree>
    <p:extLst>
      <p:ext uri="{BB962C8B-B14F-4D97-AF65-F5344CB8AC3E}">
        <p14:creationId xmlns:p14="http://schemas.microsoft.com/office/powerpoint/2010/main" val="967922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303FC-D2A2-113C-D89A-C2D5437DACFD}"/>
              </a:ext>
            </a:extLst>
          </p:cNvPr>
          <p:cNvSpPr>
            <a:spLocks noGrp="1"/>
          </p:cNvSpPr>
          <p:nvPr>
            <p:ph type="title"/>
          </p:nvPr>
        </p:nvSpPr>
        <p:spPr/>
        <p:txBody>
          <a:bodyPr/>
          <a:lstStyle/>
          <a:p>
            <a:pPr algn="ctr"/>
            <a:r>
              <a:rPr lang="it-IT" dirty="0"/>
              <a:t>Costituzione di vincolo di destinazione </a:t>
            </a:r>
            <a:endParaRPr lang="en-US" dirty="0"/>
          </a:p>
        </p:txBody>
      </p:sp>
      <p:sp>
        <p:nvSpPr>
          <p:cNvPr id="3" name="Segnaposto contenuto 2">
            <a:extLst>
              <a:ext uri="{FF2B5EF4-FFF2-40B4-BE49-F238E27FC236}">
                <a16:creationId xmlns:a16="http://schemas.microsoft.com/office/drawing/2014/main" id="{D5F48583-3D87-088C-F60F-5CD65A07A5FA}"/>
              </a:ext>
            </a:extLst>
          </p:cNvPr>
          <p:cNvSpPr>
            <a:spLocks noGrp="1"/>
          </p:cNvSpPr>
          <p:nvPr>
            <p:ph idx="1"/>
          </p:nvPr>
        </p:nvSpPr>
        <p:spPr/>
        <p:txBody>
          <a:bodyPr/>
          <a:lstStyle/>
          <a:p>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Vincolo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durata</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Il signor Tizio, ai sensi dell’art. 2645-</a:t>
            </a:r>
            <a:r>
              <a:rPr lang="it-IT"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del codice civile, destina il bene immobile di seguito descritto a soddisfare qualunque esigenza di vita del figlio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disabile </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signor </a:t>
            </a:r>
            <a:r>
              <a:rPr lang="it-IT"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Tizietto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 tutta la residua durata della vita del beneficiario.</a:t>
            </a:r>
          </a:p>
          <a:p>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Immobile vincolato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L'immobile oggetto del vincolo di destinazione è il fabbricato di civile abitazione da cielo a terra con corte esclusiva sito in Comune di …, via … n …., composto da un appartamento e da un vano ad uso garage pertinenziale.</a:t>
            </a:r>
          </a:p>
          <a:p>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Segregazione patrimoniale</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Ai sensi dell’art. 2645-</a:t>
            </a:r>
            <a:r>
              <a:rPr lang="it-IT"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 </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c.c., per tutta la durata del vincolo, l’immobile vincolato costituisce un patrimonio di destinazione, può essere impiegato solo per la realizzazione del fine di destinazione e può costituire oggetto di esecuzione solo per i debiti contratti dai soggetti attuatori per tale scopo.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446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AEB3F-E319-E6A5-D42C-365D5103C9EB}"/>
              </a:ext>
            </a:extLst>
          </p:cNvPr>
          <p:cNvSpPr>
            <a:spLocks noGrp="1"/>
          </p:cNvSpPr>
          <p:nvPr>
            <p:ph type="title"/>
          </p:nvPr>
        </p:nvSpPr>
        <p:spPr/>
        <p:txBody>
          <a:bodyPr/>
          <a:lstStyle/>
          <a:p>
            <a:pPr algn="ctr"/>
            <a:r>
              <a:rPr lang="it-IT" dirty="0"/>
              <a:t>Contenuto del vincolo</a:t>
            </a:r>
            <a:endParaRPr lang="en-US" dirty="0"/>
          </a:p>
        </p:txBody>
      </p:sp>
      <p:sp>
        <p:nvSpPr>
          <p:cNvPr id="3" name="Segnaposto contenuto 2">
            <a:extLst>
              <a:ext uri="{FF2B5EF4-FFF2-40B4-BE49-F238E27FC236}">
                <a16:creationId xmlns:a16="http://schemas.microsoft.com/office/drawing/2014/main" id="{1450BA4B-6C3A-69B6-48E5-D03B9F484D9E}"/>
              </a:ext>
            </a:extLst>
          </p:cNvPr>
          <p:cNvSpPr>
            <a:spLocks noGrp="1"/>
          </p:cNvSpPr>
          <p:nvPr>
            <p:ph idx="1"/>
          </p:nvPr>
        </p:nvSpPr>
        <p:spPr/>
        <p:txBody>
          <a:bodyPr>
            <a:normAutofit/>
          </a:bodyPr>
          <a:lstStyle/>
          <a:p>
            <a:pPr marL="0" indent="0" algn="just">
              <a:lnSpc>
                <a:spcPts val="1425"/>
              </a:lnSpc>
              <a:spcAft>
                <a:spcPts val="800"/>
              </a:spcAft>
              <a:buNone/>
            </a:pPr>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Contenuto del vincolo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L’immobile oggetto del vincolo di destinazione potrà essere abitato personalmente dal beneficiario e dalle persone che gli prestano assistenza e, per la parte che non serva a soddisfare le esigenze abitative del beneficiario e delle persone che gli prestano assistenza, potrà essere locato a terzi ed il canone della locazione dovrà essere interamente utilizzato per far fronte alle esigenze di vita del beneficiario.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Solamente in caso di assoluta necessità, qualora le altre risorse finanziarie a disposizione del beneficiario non siano sufficienti per far fronte alle sue esigenze, l’immobile vincolato potrà essere alienato. Qualora il tutore del beneficiario non coincida con il soggetto attuatore, per poter procedere all’alienazione dell’immobile vincolato, sarà necessario il preventivo consenso scritto del tutore.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Nell'atto di alienazione il soggetto attuatore dovrà dichiarare espressamente di intervenire in tale qualità e di procedere all'alienazione dell'immobile per soddisfare le esigenze del beneficiario del vincolo e quindi in attuazione del vincolo stesso. L’atto di alienazione compiuto  dal soggetto attuatore per far fronte alle esigenze del beneficiario, con espressa dichiarazione da parte dello stesso della sua qualifica, si presume compiuto per i bisogni del beneficiario e l’acquirente in buona fede potrà farvi pieno affidamento senza il dovere di previa verifica anche in ordine al reimpiego del ricavato dell’alienazione.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All’atto dell’alienazione dell’immobile da parte del soggetto attuatore, il vincolo sull’immobile cesserà ed il ricavato verrà investito dal soggetto attuatore in titoli di stato o altri titoli equivalenti per essere impiegato in favore del beneficiario. Qualora, alla morte della beneficiario,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residuino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somme ricavate dalla vendita dell’immobile, vincolate a favore del beneficiario, le stesse andranno a beneficio di colui che in tale momento risulti soggetto attuatore del vincolo.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4989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DB66F5-C731-3A5F-8980-11DB0C668181}"/>
              </a:ext>
            </a:extLst>
          </p:cNvPr>
          <p:cNvSpPr>
            <a:spLocks noGrp="1"/>
          </p:cNvSpPr>
          <p:nvPr>
            <p:ph type="title"/>
          </p:nvPr>
        </p:nvSpPr>
        <p:spPr/>
        <p:txBody>
          <a:bodyPr/>
          <a:lstStyle/>
          <a:p>
            <a:pPr algn="ctr"/>
            <a:r>
              <a:rPr lang="it-IT" dirty="0"/>
              <a:t>Soggetti attuatori</a:t>
            </a:r>
            <a:endParaRPr lang="en-US" dirty="0"/>
          </a:p>
        </p:txBody>
      </p:sp>
      <p:sp>
        <p:nvSpPr>
          <p:cNvPr id="3" name="Segnaposto contenuto 2">
            <a:extLst>
              <a:ext uri="{FF2B5EF4-FFF2-40B4-BE49-F238E27FC236}">
                <a16:creationId xmlns:a16="http://schemas.microsoft.com/office/drawing/2014/main" id="{D80FF898-F83E-1C5D-AE04-4BCD127B52F0}"/>
              </a:ext>
            </a:extLst>
          </p:cNvPr>
          <p:cNvSpPr>
            <a:spLocks noGrp="1"/>
          </p:cNvSpPr>
          <p:nvPr>
            <p:ph idx="1"/>
          </p:nvPr>
        </p:nvSpPr>
        <p:spPr/>
        <p:txBody>
          <a:bodyPr>
            <a:normAutofit/>
          </a:bodyPr>
          <a:lstStyle/>
          <a:p>
            <a:pPr marL="0" indent="0" algn="just">
              <a:lnSpc>
                <a:spcPts val="1425"/>
              </a:lnSpc>
              <a:spcAft>
                <a:spcPts val="800"/>
              </a:spcAft>
              <a:buNone/>
            </a:pPr>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Soggetti attuatori del vincolo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Finché i genitori del beneficiario saranno in vita o saranno in grado di provvedervi personalmente, gli stessi daranno attuazione al vincolo di destinazione costituito con il presente atto.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Successivamente, soggetto attuatore viene, fin d’ora, nominata la sorella del beneficiario signora </a:t>
            </a:r>
            <a:r>
              <a:rPr lang="it-IT"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Tizietta</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che qui presente accetta.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caso di decesso del soggetto attuatore, prima della cessazione del vincolo, l’amministrazione dell’immobile vincolato per l’attuazione del vincolo sarà assunta dalla persona indicata dal soggetto attuatore nel suo testamento.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qualunque altra ipotesi di impossibilità del soggetto attuatore all’attuazione del vincolo, l’amministrazione dell’immobile vincolato per l’attuazione del vincolo sarà assunta dal tutore del beneficiario.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425"/>
              </a:lnSpc>
              <a:spcAft>
                <a:spcPts val="800"/>
              </a:spcAft>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Fatta eccezione per i genitori del beneficiario e per l’ipotesi in cui il soggetto attuatore sia anche tutore del beneficiario, il soggetto attuatore, entro il 30 gennaio di ogni anno, dovrà fare un rendiconto scritto da presentare al tutore sull’attività svolta durante l’anno precedente per l’attuazione del vincolo, su come ha impiegato le rendite ricavate dall’immobile vincolato oppure, in caso di alienazione dell’immobile, su come ha impiegato le somme ricavate dall’alienazione dell’immobile.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2821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F058D1-DC05-623F-13E1-3948F3512644}"/>
              </a:ext>
            </a:extLst>
          </p:cNvPr>
          <p:cNvSpPr>
            <a:spLocks noGrp="1"/>
          </p:cNvSpPr>
          <p:nvPr>
            <p:ph type="title"/>
          </p:nvPr>
        </p:nvSpPr>
        <p:spPr/>
        <p:txBody>
          <a:bodyPr/>
          <a:lstStyle/>
          <a:p>
            <a:pPr algn="ctr"/>
            <a:r>
              <a:rPr lang="it-IT" dirty="0"/>
              <a:t>Donazione dell’usufrutto alla moglie e della nuda proprietà alla figlia</a:t>
            </a:r>
            <a:endParaRPr lang="en-US" dirty="0"/>
          </a:p>
        </p:txBody>
      </p:sp>
      <p:sp>
        <p:nvSpPr>
          <p:cNvPr id="3" name="Segnaposto contenuto 2">
            <a:extLst>
              <a:ext uri="{FF2B5EF4-FFF2-40B4-BE49-F238E27FC236}">
                <a16:creationId xmlns:a16="http://schemas.microsoft.com/office/drawing/2014/main" id="{8EBE0F2D-CE8C-7F8A-7CF1-DED8C93CF826}"/>
              </a:ext>
            </a:extLst>
          </p:cNvPr>
          <p:cNvSpPr>
            <a:spLocks noGrp="1"/>
          </p:cNvSpPr>
          <p:nvPr>
            <p:ph idx="1"/>
          </p:nvPr>
        </p:nvSpPr>
        <p:spPr/>
        <p:txBody>
          <a:bodyPr>
            <a:normAutofit/>
          </a:bodyPr>
          <a:lstStyle/>
          <a:p>
            <a:pPr marL="0" indent="0">
              <a:buNone/>
            </a:pPr>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Cessazione del vincolo</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Salva l’ipotesi in cui l’immobile vincolato sia stato precedentemente alienato per l’attuazione del vincolo, alla cessazione del vincolo, che si verificherà al momento della morte del beneficiario, l’immobile vincolato resterà di proprietà della signora </a:t>
            </a:r>
            <a:r>
              <a:rPr lang="it-IT"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Tizietta</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suoi eredi o aventi causa e sarà definitivamente liberato dal vincolo di destinazione costituito con il presente atto.</a:t>
            </a:r>
          </a:p>
          <a:p>
            <a:pPr marL="0" indent="0" algn="ctr">
              <a:buNone/>
            </a:pP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ts val="1425"/>
              </a:lnSpc>
              <a:spcAft>
                <a:spcPts val="800"/>
              </a:spcAft>
              <a:buNone/>
            </a:pPr>
            <a:r>
              <a:rPr lang="it-IT"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Donazione</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Con il vincolo di destinazione come sopra costituito, il signor Tizio, pieno proprietario dell'immobile in oggetto, riservando per se stesso l'usufrutto vitalizio per la quota indivisa in ragione di un 1/2 (un mezzo), dona: al coniuge signora Caia, che accetta ed acquista, la quota indivisa in ragione di 1/2 (un mezzo) del diritto di usufrutto vitalizio, con patto di reciproco accrescimento in modo che, dopo il decesso del primo usufruttuario, l'usufruttuario superstite avrà l’usufrutto per intero dell'immobile, e alla figlia signora </a:t>
            </a:r>
            <a:r>
              <a:rPr lang="it-IT"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Tizietta</a:t>
            </a:r>
            <a:r>
              <a:rPr lang="it-IT"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che accetta ed acquista, la nuda proprietà </a:t>
            </a:r>
            <a:r>
              <a:rPr lang="it-IT" sz="1800" dirty="0">
                <a:solidFill>
                  <a:srgbClr val="000000"/>
                </a:solidFill>
                <a:effectLst/>
                <a:latin typeface="Times New Roman" panose="02020603050405020304" pitchFamily="18" charset="0"/>
                <a:ea typeface="Calibri" panose="020F0502020204030204" pitchFamily="34" charset="0"/>
              </a:rPr>
              <a:t>del fabbricato di civile abitazione da cielo a terra con corte esclusiva sito in Comune di …, via … n. …, sopra meglio descritto con confini e dati catastali nella costituzione del vincolo di destinazione al paragrafo Immobile vincolato.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5111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EFC22-91FC-DA35-3843-DEAED60C7113}"/>
              </a:ext>
            </a:extLst>
          </p:cNvPr>
          <p:cNvSpPr>
            <a:spLocks noGrp="1"/>
          </p:cNvSpPr>
          <p:nvPr>
            <p:ph type="title"/>
          </p:nvPr>
        </p:nvSpPr>
        <p:spPr/>
        <p:txBody>
          <a:bodyPr/>
          <a:lstStyle/>
          <a:p>
            <a:pPr algn="ctr"/>
            <a:r>
              <a:rPr lang="it-IT" dirty="0"/>
              <a:t>Differenze tra trust e vincolo di destinazione	</a:t>
            </a:r>
            <a:endParaRPr lang="en-US" dirty="0"/>
          </a:p>
        </p:txBody>
      </p:sp>
      <p:sp>
        <p:nvSpPr>
          <p:cNvPr id="3" name="Segnaposto contenuto 2">
            <a:extLst>
              <a:ext uri="{FF2B5EF4-FFF2-40B4-BE49-F238E27FC236}">
                <a16:creationId xmlns:a16="http://schemas.microsoft.com/office/drawing/2014/main" id="{45B31931-1B78-A90B-3CC3-D2DD63CAB0FE}"/>
              </a:ext>
            </a:extLst>
          </p:cNvPr>
          <p:cNvSpPr>
            <a:spLocks noGrp="1"/>
          </p:cNvSpPr>
          <p:nvPr>
            <p:ph idx="1"/>
          </p:nvPr>
        </p:nvSpPr>
        <p:spPr>
          <a:xfrm>
            <a:off x="838200" y="1798193"/>
            <a:ext cx="10515600" cy="4351338"/>
          </a:xfrm>
        </p:spPr>
        <p:txBody>
          <a:bodyPr>
            <a:normAutofit fontScale="85000" lnSpcReduction="20000"/>
          </a:bodyPr>
          <a:lstStyle/>
          <a:p>
            <a:r>
              <a:rPr lang="it-IT" dirty="0"/>
              <a:t>Il trust comporta il </a:t>
            </a:r>
            <a:r>
              <a:rPr lang="it-IT" b="1" dirty="0">
                <a:solidFill>
                  <a:srgbClr val="FF0000"/>
                </a:solidFill>
              </a:rPr>
              <a:t>trasferimento temporaneo e strumentale del fondo vincolato a favore del trustee</a:t>
            </a:r>
            <a:r>
              <a:rPr lang="it-IT" dirty="0"/>
              <a:t>, il quale è autorizzato ad amministrare i beni che compongono il fondo e anche a sostituirli con altri beni per realizzare il fine della destinazione patrimoniale</a:t>
            </a:r>
          </a:p>
          <a:p>
            <a:r>
              <a:rPr lang="it-IT" dirty="0"/>
              <a:t>Il vincolo di destinazione è un </a:t>
            </a:r>
            <a:r>
              <a:rPr lang="it-IT" b="1" dirty="0">
                <a:solidFill>
                  <a:srgbClr val="FF0000"/>
                </a:solidFill>
              </a:rPr>
              <a:t>vincolo statico </a:t>
            </a:r>
            <a:r>
              <a:rPr lang="it-IT" dirty="0"/>
              <a:t>apposto su un bene immobile che comporta l’attribuzione, per un certo periodo, a favore di terzi (disabile, minore, anziano) delle utilità che il bene può produrre (godimento diretto, utilizzo delle rendite prodotte dall’immobile)</a:t>
            </a:r>
          </a:p>
          <a:p>
            <a:r>
              <a:rPr lang="it-IT" dirty="0"/>
              <a:t>Il vincolo di destinazione </a:t>
            </a:r>
            <a:r>
              <a:rPr lang="it-IT" b="1" dirty="0">
                <a:solidFill>
                  <a:srgbClr val="FF0000"/>
                </a:solidFill>
              </a:rPr>
              <a:t>non comporta trasferimento della proprietà del bene al soggetto attuatore del vincolo </a:t>
            </a:r>
            <a:r>
              <a:rPr lang="it-IT" dirty="0"/>
              <a:t>ma è sufficiente un mandato ad amministrare conferito al soggetto attuatore</a:t>
            </a:r>
          </a:p>
          <a:p>
            <a:r>
              <a:rPr lang="it-IT" dirty="0"/>
              <a:t>Il vincolo di destinazione </a:t>
            </a:r>
            <a:r>
              <a:rPr lang="it-IT" b="1" dirty="0">
                <a:solidFill>
                  <a:srgbClr val="FF0000"/>
                </a:solidFill>
              </a:rPr>
              <a:t>non costituisce un valido titolo per trasferire il bene </a:t>
            </a:r>
            <a:r>
              <a:rPr lang="it-IT" dirty="0"/>
              <a:t>ma l’eventuale trasferimento deve essere sorretto da una causa diversa che può essere onerosa, liberale o gratuita (contratto di affidamento fiduciario)</a:t>
            </a:r>
            <a:endParaRPr lang="en-US" dirty="0"/>
          </a:p>
        </p:txBody>
      </p:sp>
    </p:spTree>
    <p:extLst>
      <p:ext uri="{BB962C8B-B14F-4D97-AF65-F5344CB8AC3E}">
        <p14:creationId xmlns:p14="http://schemas.microsoft.com/office/powerpoint/2010/main" val="2724071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E64A6F-2724-B75B-10D6-188A3C813499}"/>
              </a:ext>
            </a:extLst>
          </p:cNvPr>
          <p:cNvSpPr>
            <a:spLocks noGrp="1"/>
          </p:cNvSpPr>
          <p:nvPr>
            <p:ph type="title"/>
          </p:nvPr>
        </p:nvSpPr>
        <p:spPr/>
        <p:txBody>
          <a:bodyPr/>
          <a:lstStyle/>
          <a:p>
            <a:pPr algn="ctr"/>
            <a:r>
              <a:rPr lang="it-IT" dirty="0"/>
              <a:t>Il contratto di affidamento fiduciario</a:t>
            </a:r>
            <a:endParaRPr lang="en-US" dirty="0"/>
          </a:p>
        </p:txBody>
      </p:sp>
      <p:sp>
        <p:nvSpPr>
          <p:cNvPr id="3" name="Segnaposto contenuto 2">
            <a:extLst>
              <a:ext uri="{FF2B5EF4-FFF2-40B4-BE49-F238E27FC236}">
                <a16:creationId xmlns:a16="http://schemas.microsoft.com/office/drawing/2014/main" id="{9E3F5503-3F4F-DF4E-913D-DDADBE38D83F}"/>
              </a:ext>
            </a:extLst>
          </p:cNvPr>
          <p:cNvSpPr>
            <a:spLocks noGrp="1"/>
          </p:cNvSpPr>
          <p:nvPr>
            <p:ph idx="1"/>
          </p:nvPr>
        </p:nvSpPr>
        <p:spPr/>
        <p:txBody>
          <a:bodyPr/>
          <a:lstStyle/>
          <a:p>
            <a:r>
              <a:rPr lang="it-IT" dirty="0"/>
              <a:t>Il contratto di affidamento fiduciario è stato elaborato dalla dottrina per realizzare </a:t>
            </a:r>
            <a:r>
              <a:rPr lang="it-IT" b="1" dirty="0">
                <a:solidFill>
                  <a:srgbClr val="FF0000"/>
                </a:solidFill>
              </a:rPr>
              <a:t>un programma di destinazione patrimoniale di beni a favore di uno o più beneficiari senza dover ricorrere all’applicazione di una legge straniera </a:t>
            </a:r>
            <a:r>
              <a:rPr lang="it-IT" dirty="0"/>
              <a:t>(il trust è necessariamente soggetto ad una legge straniera che disciplina il trust, ad esempio legge di Jersey oppure legge di San Marino)</a:t>
            </a:r>
          </a:p>
          <a:p>
            <a:r>
              <a:rPr lang="it-IT" dirty="0"/>
              <a:t>Ha ricevuto un riconoscimento normativo dalla legge n. 112/2016 (legge sul dopo di noi)</a:t>
            </a:r>
          </a:p>
        </p:txBody>
      </p:sp>
    </p:spTree>
    <p:extLst>
      <p:ext uri="{BB962C8B-B14F-4D97-AF65-F5344CB8AC3E}">
        <p14:creationId xmlns:p14="http://schemas.microsoft.com/office/powerpoint/2010/main" val="3454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576517-5CB0-6651-CB76-66A3C2C3F3FF}"/>
              </a:ext>
            </a:extLst>
          </p:cNvPr>
          <p:cNvSpPr>
            <a:spLocks noGrp="1"/>
          </p:cNvSpPr>
          <p:nvPr>
            <p:ph type="title"/>
          </p:nvPr>
        </p:nvSpPr>
        <p:spPr/>
        <p:txBody>
          <a:bodyPr/>
          <a:lstStyle/>
          <a:p>
            <a:pPr algn="ctr"/>
            <a:r>
              <a:rPr lang="it-IT" dirty="0"/>
              <a:t>Agevolazioni tributarie</a:t>
            </a:r>
            <a:endParaRPr lang="en-US" dirty="0"/>
          </a:p>
        </p:txBody>
      </p:sp>
      <p:sp>
        <p:nvSpPr>
          <p:cNvPr id="3" name="Segnaposto contenuto 2">
            <a:extLst>
              <a:ext uri="{FF2B5EF4-FFF2-40B4-BE49-F238E27FC236}">
                <a16:creationId xmlns:a16="http://schemas.microsoft.com/office/drawing/2014/main" id="{7A334402-25FB-EDA9-2980-F92D71D7B2E7}"/>
              </a:ext>
            </a:extLst>
          </p:cNvPr>
          <p:cNvSpPr>
            <a:spLocks noGrp="1"/>
          </p:cNvSpPr>
          <p:nvPr>
            <p:ph idx="1"/>
          </p:nvPr>
        </p:nvSpPr>
        <p:spPr/>
        <p:txBody>
          <a:bodyPr/>
          <a:lstStyle/>
          <a:p>
            <a:pPr marL="0" indent="0">
              <a:buNone/>
            </a:pPr>
            <a:r>
              <a:rPr lang="it-IT" dirty="0"/>
              <a:t>L’art. 6 della legge n. 112/2016 riconosce alcune </a:t>
            </a:r>
            <a:r>
              <a:rPr lang="it-IT" b="1" dirty="0">
                <a:solidFill>
                  <a:srgbClr val="FF0000"/>
                </a:solidFill>
              </a:rPr>
              <a:t>agevolazioni tributarie agli atti costitutivi di trust, vincoli di destinazione e fondi speciali composti da beni sottoposti a vincolo di destinazione con contratto di affidamento fiduciario</a:t>
            </a:r>
            <a:r>
              <a:rPr lang="it-IT" dirty="0"/>
              <a:t>:</a:t>
            </a:r>
          </a:p>
          <a:p>
            <a:r>
              <a:rPr lang="en-US" dirty="0" err="1"/>
              <a:t>Esenzione</a:t>
            </a:r>
            <a:r>
              <a:rPr lang="en-US" dirty="0"/>
              <a:t> </a:t>
            </a:r>
            <a:r>
              <a:rPr lang="en-US" dirty="0" err="1"/>
              <a:t>dall’imposta</a:t>
            </a:r>
            <a:r>
              <a:rPr lang="en-US" dirty="0"/>
              <a:t> </a:t>
            </a:r>
            <a:r>
              <a:rPr lang="en-US" dirty="0" err="1"/>
              <a:t>sulle</a:t>
            </a:r>
            <a:r>
              <a:rPr lang="en-US" dirty="0"/>
              <a:t> </a:t>
            </a:r>
            <a:r>
              <a:rPr lang="en-US" dirty="0" err="1"/>
              <a:t>successioni</a:t>
            </a:r>
            <a:r>
              <a:rPr lang="en-US" dirty="0"/>
              <a:t> e </a:t>
            </a:r>
            <a:r>
              <a:rPr lang="en-US" dirty="0" err="1"/>
              <a:t>donazioni</a:t>
            </a:r>
            <a:endParaRPr lang="en-US" dirty="0"/>
          </a:p>
          <a:p>
            <a:r>
              <a:rPr lang="en-US" dirty="0" err="1"/>
              <a:t>Applicazione</a:t>
            </a:r>
            <a:r>
              <a:rPr lang="en-US" dirty="0"/>
              <a:t> </a:t>
            </a:r>
            <a:r>
              <a:rPr lang="en-US" dirty="0" err="1"/>
              <a:t>delle</a:t>
            </a:r>
            <a:r>
              <a:rPr lang="en-US" dirty="0"/>
              <a:t> </a:t>
            </a:r>
            <a:r>
              <a:rPr lang="en-US" dirty="0" err="1"/>
              <a:t>imposte</a:t>
            </a:r>
            <a:r>
              <a:rPr lang="en-US" dirty="0"/>
              <a:t> di </a:t>
            </a:r>
            <a:r>
              <a:rPr lang="en-US" dirty="0" err="1"/>
              <a:t>registro</a:t>
            </a:r>
            <a:r>
              <a:rPr lang="en-US" dirty="0"/>
              <a:t>, </a:t>
            </a:r>
            <a:r>
              <a:rPr lang="en-US" dirty="0" err="1"/>
              <a:t>ipotecaria</a:t>
            </a:r>
            <a:r>
              <a:rPr lang="en-US" dirty="0"/>
              <a:t> e </a:t>
            </a:r>
            <a:r>
              <a:rPr lang="en-US" dirty="0" err="1"/>
              <a:t>catastale</a:t>
            </a:r>
            <a:r>
              <a:rPr lang="en-US" dirty="0"/>
              <a:t> in </a:t>
            </a:r>
            <a:r>
              <a:rPr lang="en-US" dirty="0" err="1"/>
              <a:t>misura</a:t>
            </a:r>
            <a:r>
              <a:rPr lang="en-US" dirty="0"/>
              <a:t> </a:t>
            </a:r>
            <a:r>
              <a:rPr lang="en-US" dirty="0" err="1"/>
              <a:t>fissa</a:t>
            </a:r>
            <a:endParaRPr lang="en-US" dirty="0"/>
          </a:p>
          <a:p>
            <a:r>
              <a:rPr lang="en-US" dirty="0" err="1"/>
              <a:t>Esenzione</a:t>
            </a:r>
            <a:r>
              <a:rPr lang="en-US" dirty="0"/>
              <a:t> </a:t>
            </a:r>
            <a:r>
              <a:rPr lang="en-US" dirty="0" err="1"/>
              <a:t>dall’imposta</a:t>
            </a:r>
            <a:r>
              <a:rPr lang="en-US" dirty="0"/>
              <a:t> di bollo</a:t>
            </a:r>
          </a:p>
          <a:p>
            <a:r>
              <a:rPr lang="en-US" dirty="0" err="1"/>
              <a:t>Facoltà</a:t>
            </a:r>
            <a:r>
              <a:rPr lang="en-US" dirty="0"/>
              <a:t> per </a:t>
            </a:r>
            <a:r>
              <a:rPr lang="en-US" dirty="0" err="1"/>
              <a:t>i</a:t>
            </a:r>
            <a:r>
              <a:rPr lang="en-US" dirty="0"/>
              <a:t> </a:t>
            </a:r>
            <a:r>
              <a:rPr lang="en-US" dirty="0" err="1"/>
              <a:t>comuni</a:t>
            </a:r>
            <a:r>
              <a:rPr lang="en-US" dirty="0"/>
              <a:t> di </a:t>
            </a:r>
            <a:r>
              <a:rPr lang="en-US" dirty="0" err="1"/>
              <a:t>stabilire</a:t>
            </a:r>
            <a:r>
              <a:rPr lang="en-US" dirty="0"/>
              <a:t> </a:t>
            </a:r>
            <a:r>
              <a:rPr lang="en-US" dirty="0" err="1"/>
              <a:t>agevolazioni</a:t>
            </a:r>
            <a:r>
              <a:rPr lang="en-US" dirty="0"/>
              <a:t> ai </a:t>
            </a:r>
            <a:r>
              <a:rPr lang="en-US" dirty="0" err="1"/>
              <a:t>fini</a:t>
            </a:r>
            <a:r>
              <a:rPr lang="en-US" dirty="0"/>
              <a:t> </a:t>
            </a:r>
            <a:r>
              <a:rPr lang="en-US" dirty="0" err="1"/>
              <a:t>dell’IMU</a:t>
            </a:r>
            <a:endParaRPr lang="en-US" dirty="0"/>
          </a:p>
        </p:txBody>
      </p:sp>
    </p:spTree>
    <p:extLst>
      <p:ext uri="{BB962C8B-B14F-4D97-AF65-F5344CB8AC3E}">
        <p14:creationId xmlns:p14="http://schemas.microsoft.com/office/powerpoint/2010/main" val="203396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79FC36-5B85-1F3C-69B7-4757A8580895}"/>
              </a:ext>
            </a:extLst>
          </p:cNvPr>
          <p:cNvSpPr>
            <a:spLocks noGrp="1"/>
          </p:cNvSpPr>
          <p:nvPr>
            <p:ph type="title"/>
          </p:nvPr>
        </p:nvSpPr>
        <p:spPr/>
        <p:txBody>
          <a:bodyPr/>
          <a:lstStyle/>
          <a:p>
            <a:pPr algn="ctr"/>
            <a:r>
              <a:rPr lang="it-IT" dirty="0"/>
              <a:t>I soggetti del contratto di affidamento fiduciario</a:t>
            </a:r>
            <a:endParaRPr lang="en-US" dirty="0"/>
          </a:p>
        </p:txBody>
      </p:sp>
      <p:sp>
        <p:nvSpPr>
          <p:cNvPr id="3" name="Segnaposto contenuto 2">
            <a:extLst>
              <a:ext uri="{FF2B5EF4-FFF2-40B4-BE49-F238E27FC236}">
                <a16:creationId xmlns:a16="http://schemas.microsoft.com/office/drawing/2014/main" id="{3403CC1D-DAFA-08A2-FEDE-F100B9D3DAF6}"/>
              </a:ext>
            </a:extLst>
          </p:cNvPr>
          <p:cNvSpPr>
            <a:spLocks noGrp="1"/>
          </p:cNvSpPr>
          <p:nvPr>
            <p:ph idx="1"/>
          </p:nvPr>
        </p:nvSpPr>
        <p:spPr/>
        <p:txBody>
          <a:bodyPr>
            <a:normAutofit lnSpcReduction="10000"/>
          </a:bodyPr>
          <a:lstStyle/>
          <a:p>
            <a:r>
              <a:rPr lang="it-IT" b="1" dirty="0"/>
              <a:t>Affidante</a:t>
            </a:r>
            <a:r>
              <a:rPr lang="it-IT" dirty="0"/>
              <a:t> colui che destina dei </a:t>
            </a:r>
            <a:r>
              <a:rPr lang="it-IT" b="1" dirty="0"/>
              <a:t>beni mobili o immobili </a:t>
            </a:r>
            <a:r>
              <a:rPr lang="it-IT" dirty="0"/>
              <a:t>per realizzare un programma a favore di uno o più beneficiari</a:t>
            </a:r>
          </a:p>
          <a:p>
            <a:r>
              <a:rPr lang="it-IT" b="1" dirty="0"/>
              <a:t>Affidatario</a:t>
            </a:r>
            <a:r>
              <a:rPr lang="it-IT" dirty="0"/>
              <a:t> o </a:t>
            </a:r>
            <a:r>
              <a:rPr lang="it-IT" b="1" dirty="0"/>
              <a:t>Fiduciario</a:t>
            </a:r>
            <a:r>
              <a:rPr lang="it-IT" dirty="0"/>
              <a:t> colui che viene investito della funzione di dare attuazione al programma </a:t>
            </a:r>
            <a:r>
              <a:rPr lang="it-IT" dirty="0" err="1"/>
              <a:t>destinatorio</a:t>
            </a:r>
            <a:r>
              <a:rPr lang="it-IT" dirty="0"/>
              <a:t>; l’affidatario può essere sostituito durante l’attuazione del programma (per morte, rinuncia, revoca, violazione del programma)</a:t>
            </a:r>
          </a:p>
          <a:p>
            <a:r>
              <a:rPr lang="it-IT" b="1" dirty="0"/>
              <a:t>Beneficiari dell’affidamento </a:t>
            </a:r>
            <a:r>
              <a:rPr lang="it-IT" dirty="0"/>
              <a:t>coloro a cui favore è costituito il programma </a:t>
            </a:r>
          </a:p>
          <a:p>
            <a:r>
              <a:rPr lang="it-IT" b="1" dirty="0"/>
              <a:t>Garante</a:t>
            </a:r>
            <a:r>
              <a:rPr lang="it-IT" dirty="0"/>
              <a:t> o </a:t>
            </a:r>
            <a:r>
              <a:rPr lang="it-IT" b="1" dirty="0"/>
              <a:t>Controllore</a:t>
            </a:r>
            <a:r>
              <a:rPr lang="it-IT" dirty="0"/>
              <a:t> la persona chiamata a controllare l’operato dell’affidatario ed a dare pareri sugli atti di amministrazione più importanti </a:t>
            </a:r>
            <a:endParaRPr lang="en-US" dirty="0"/>
          </a:p>
        </p:txBody>
      </p:sp>
    </p:spTree>
    <p:extLst>
      <p:ext uri="{BB962C8B-B14F-4D97-AF65-F5344CB8AC3E}">
        <p14:creationId xmlns:p14="http://schemas.microsoft.com/office/powerpoint/2010/main" val="3384516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7A3EAB-6658-2A4B-50BA-F506DF067169}"/>
              </a:ext>
            </a:extLst>
          </p:cNvPr>
          <p:cNvSpPr>
            <a:spLocks noGrp="1"/>
          </p:cNvSpPr>
          <p:nvPr>
            <p:ph type="title"/>
          </p:nvPr>
        </p:nvSpPr>
        <p:spPr/>
        <p:txBody>
          <a:bodyPr/>
          <a:lstStyle/>
          <a:p>
            <a:pPr algn="ctr"/>
            <a:r>
              <a:rPr lang="it-IT" dirty="0"/>
              <a:t>La proprietà dell’affidatario</a:t>
            </a:r>
            <a:endParaRPr lang="en-US" dirty="0"/>
          </a:p>
        </p:txBody>
      </p:sp>
      <p:sp>
        <p:nvSpPr>
          <p:cNvPr id="3" name="Segnaposto contenuto 2">
            <a:extLst>
              <a:ext uri="{FF2B5EF4-FFF2-40B4-BE49-F238E27FC236}">
                <a16:creationId xmlns:a16="http://schemas.microsoft.com/office/drawing/2014/main" id="{0113DA7A-119A-B086-CAD5-20623EF69EDE}"/>
              </a:ext>
            </a:extLst>
          </p:cNvPr>
          <p:cNvSpPr>
            <a:spLocks noGrp="1"/>
          </p:cNvSpPr>
          <p:nvPr>
            <p:ph idx="1"/>
          </p:nvPr>
        </p:nvSpPr>
        <p:spPr/>
        <p:txBody>
          <a:bodyPr>
            <a:normAutofit fontScale="92500" lnSpcReduction="20000"/>
          </a:bodyPr>
          <a:lstStyle/>
          <a:p>
            <a:r>
              <a:rPr lang="it-IT" dirty="0"/>
              <a:t>I beni destinati alla realizzazione del programma costituiscono il </a:t>
            </a:r>
            <a:r>
              <a:rPr lang="it-IT" b="1" dirty="0"/>
              <a:t>patrimonio affidato</a:t>
            </a:r>
          </a:p>
          <a:p>
            <a:r>
              <a:rPr lang="it-IT" dirty="0"/>
              <a:t>La proprietà dell’affidatario è una </a:t>
            </a:r>
            <a:r>
              <a:rPr lang="it-IT" b="1" dirty="0">
                <a:solidFill>
                  <a:srgbClr val="FF0000"/>
                </a:solidFill>
              </a:rPr>
              <a:t>proprietà temporanea e strumentale </a:t>
            </a:r>
            <a:r>
              <a:rPr lang="it-IT" dirty="0"/>
              <a:t>alla realizzazione del programma, chiaramente risultante dal contratto di affidamento fiduciario</a:t>
            </a:r>
          </a:p>
          <a:p>
            <a:r>
              <a:rPr lang="it-IT" dirty="0"/>
              <a:t>Stante la natura strumentale della proprietà dell’affidatario,</a:t>
            </a:r>
            <a:r>
              <a:rPr lang="it-IT" b="1" dirty="0">
                <a:solidFill>
                  <a:srgbClr val="FF0000"/>
                </a:solidFill>
              </a:rPr>
              <a:t> </a:t>
            </a:r>
            <a:r>
              <a:rPr lang="it-IT" dirty="0"/>
              <a:t>la stessa </a:t>
            </a:r>
            <a:r>
              <a:rPr lang="it-IT" b="1" dirty="0">
                <a:solidFill>
                  <a:srgbClr val="FF0000"/>
                </a:solidFill>
              </a:rPr>
              <a:t>non comporta un incremento economico </a:t>
            </a:r>
            <a:r>
              <a:rPr lang="it-IT" dirty="0"/>
              <a:t>del patrimonio dell’affidatario; </a:t>
            </a:r>
            <a:r>
              <a:rPr lang="it-IT" b="1" dirty="0">
                <a:solidFill>
                  <a:srgbClr val="FF0000"/>
                </a:solidFill>
              </a:rPr>
              <a:t>non entra in comunione legale; non entra nella sua successione</a:t>
            </a:r>
            <a:r>
              <a:rPr lang="it-IT" dirty="0"/>
              <a:t>; in caso di morte dell’affidatario il nuovo affidatario subentra nel contratto di affidamento fiduciario</a:t>
            </a:r>
          </a:p>
          <a:p>
            <a:r>
              <a:rPr lang="it-IT" dirty="0"/>
              <a:t>I beni oggetto del contratto di affidamento fiduciario </a:t>
            </a:r>
            <a:r>
              <a:rPr lang="it-IT" b="1" dirty="0">
                <a:solidFill>
                  <a:srgbClr val="FF0000"/>
                </a:solidFill>
              </a:rPr>
              <a:t>non sono aggredibili dai creditori dell’affidatario </a:t>
            </a:r>
            <a:r>
              <a:rPr lang="it-IT" dirty="0"/>
              <a:t>perché non sono dell’affidatario ma sono destinati ai beneficiari del contratto di affidamento</a:t>
            </a:r>
          </a:p>
        </p:txBody>
      </p:sp>
    </p:spTree>
    <p:extLst>
      <p:ext uri="{BB962C8B-B14F-4D97-AF65-F5344CB8AC3E}">
        <p14:creationId xmlns:p14="http://schemas.microsoft.com/office/powerpoint/2010/main" val="4028892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DA132E-F126-F8D4-E0F9-B31C923FACEC}"/>
              </a:ext>
            </a:extLst>
          </p:cNvPr>
          <p:cNvSpPr>
            <a:spLocks noGrp="1"/>
          </p:cNvSpPr>
          <p:nvPr>
            <p:ph type="title"/>
          </p:nvPr>
        </p:nvSpPr>
        <p:spPr/>
        <p:txBody>
          <a:bodyPr/>
          <a:lstStyle/>
          <a:p>
            <a:pPr algn="ctr"/>
            <a:r>
              <a:rPr lang="it-IT" dirty="0"/>
              <a:t>La segregazione patrimoniale</a:t>
            </a:r>
            <a:endParaRPr lang="en-US" dirty="0"/>
          </a:p>
        </p:txBody>
      </p:sp>
      <p:sp>
        <p:nvSpPr>
          <p:cNvPr id="3" name="Segnaposto contenuto 2">
            <a:extLst>
              <a:ext uri="{FF2B5EF4-FFF2-40B4-BE49-F238E27FC236}">
                <a16:creationId xmlns:a16="http://schemas.microsoft.com/office/drawing/2014/main" id="{E7C7D559-E145-C753-449C-E04266E5A63A}"/>
              </a:ext>
            </a:extLst>
          </p:cNvPr>
          <p:cNvSpPr>
            <a:spLocks noGrp="1"/>
          </p:cNvSpPr>
          <p:nvPr>
            <p:ph idx="1"/>
          </p:nvPr>
        </p:nvSpPr>
        <p:spPr/>
        <p:txBody>
          <a:bodyPr>
            <a:normAutofit fontScale="85000" lnSpcReduction="20000"/>
          </a:bodyPr>
          <a:lstStyle/>
          <a:p>
            <a:r>
              <a:rPr lang="it-IT" dirty="0"/>
              <a:t>nel trust e nel vincolo di destinazione la separazione patrimoniale e la non </a:t>
            </a:r>
            <a:r>
              <a:rPr lang="it-IT" dirty="0" err="1"/>
              <a:t>espropriabilità</a:t>
            </a:r>
            <a:r>
              <a:rPr lang="it-IT" dirty="0"/>
              <a:t> è stabilita espressamente dalla legge (Convenzione de l’Aja e art. 2645-</a:t>
            </a:r>
            <a:r>
              <a:rPr lang="it-IT" i="1" dirty="0"/>
              <a:t>ter </a:t>
            </a:r>
            <a:r>
              <a:rPr lang="it-IT" dirty="0"/>
              <a:t>c.c.)</a:t>
            </a:r>
          </a:p>
          <a:p>
            <a:r>
              <a:rPr lang="it-IT" dirty="0"/>
              <a:t>nel contratto di affidamento fiduciario si ritiene che debba operare allo stesso modo la separazione patrimoniale (i tre istituti sono disciplinati in maniera identica dalla legge n. 112/2016 per quanto riguarda forma dell’atto istitutivo, soggetti coinvolti e loro ruoli, obblighi del trustee, del fiduciario e del gestore, beneficiari, controllore, termine finale di furata, destinazione del patrimonio residuo)</a:t>
            </a:r>
          </a:p>
          <a:p>
            <a:r>
              <a:rPr lang="it-IT" dirty="0"/>
              <a:t>Il contratto di affidamento fiduciario avente ad oggetto beni immobili può ottenere la separazione patrimoniale con </a:t>
            </a:r>
            <a:r>
              <a:rPr lang="it-IT" b="1" dirty="0">
                <a:solidFill>
                  <a:srgbClr val="FF0000"/>
                </a:solidFill>
              </a:rPr>
              <a:t>la trascrizione </a:t>
            </a:r>
            <a:r>
              <a:rPr lang="it-IT" b="1" i="1" dirty="0">
                <a:solidFill>
                  <a:srgbClr val="FF0000"/>
                </a:solidFill>
              </a:rPr>
              <a:t>ex</a:t>
            </a:r>
            <a:r>
              <a:rPr lang="it-IT" b="1" dirty="0">
                <a:solidFill>
                  <a:srgbClr val="FF0000"/>
                </a:solidFill>
              </a:rPr>
              <a:t> art. 2645-</a:t>
            </a:r>
            <a:r>
              <a:rPr lang="it-IT" b="1" i="1" dirty="0">
                <a:solidFill>
                  <a:srgbClr val="FF0000"/>
                </a:solidFill>
              </a:rPr>
              <a:t>ter</a:t>
            </a:r>
          </a:p>
          <a:p>
            <a:r>
              <a:rPr lang="it-IT" dirty="0"/>
              <a:t>Nel contratto di affidamento fiduciario avente ad oggetto beni mobili la separazione patrimoniale deriva dalla regolamentazione contenuta nel contratto e dalla sua </a:t>
            </a:r>
            <a:r>
              <a:rPr lang="it-IT" b="1" dirty="0">
                <a:solidFill>
                  <a:srgbClr val="FF0000"/>
                </a:solidFill>
              </a:rPr>
              <a:t>opponibilità ai terzi garantita dall’atto pubblico notarile avente data certa</a:t>
            </a:r>
            <a:endParaRPr lang="en-US" b="1" dirty="0">
              <a:solidFill>
                <a:srgbClr val="FF0000"/>
              </a:solidFill>
            </a:endParaRPr>
          </a:p>
          <a:p>
            <a:endParaRPr lang="en-US" dirty="0"/>
          </a:p>
        </p:txBody>
      </p:sp>
    </p:spTree>
    <p:extLst>
      <p:ext uri="{BB962C8B-B14F-4D97-AF65-F5344CB8AC3E}">
        <p14:creationId xmlns:p14="http://schemas.microsoft.com/office/powerpoint/2010/main" val="2625918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24EAD8-84C1-980E-6422-D2FC7CC86DC5}"/>
              </a:ext>
            </a:extLst>
          </p:cNvPr>
          <p:cNvSpPr>
            <a:spLocks noGrp="1"/>
          </p:cNvSpPr>
          <p:nvPr>
            <p:ph type="title"/>
          </p:nvPr>
        </p:nvSpPr>
        <p:spPr/>
        <p:txBody>
          <a:bodyPr/>
          <a:lstStyle/>
          <a:p>
            <a:pPr algn="ctr"/>
            <a:r>
              <a:rPr lang="it-IT" dirty="0"/>
              <a:t>Caso di utilizzo di un contratto di affidamento fiduciario</a:t>
            </a:r>
            <a:endParaRPr lang="en-US" dirty="0"/>
          </a:p>
        </p:txBody>
      </p:sp>
      <p:sp>
        <p:nvSpPr>
          <p:cNvPr id="3" name="Segnaposto contenuto 2">
            <a:extLst>
              <a:ext uri="{FF2B5EF4-FFF2-40B4-BE49-F238E27FC236}">
                <a16:creationId xmlns:a16="http://schemas.microsoft.com/office/drawing/2014/main" id="{58A4B02A-8F75-CB5D-40E4-65AE45A7A114}"/>
              </a:ext>
            </a:extLst>
          </p:cNvPr>
          <p:cNvSpPr>
            <a:spLocks noGrp="1"/>
          </p:cNvSpPr>
          <p:nvPr>
            <p:ph idx="1"/>
          </p:nvPr>
        </p:nvSpPr>
        <p:spPr/>
        <p:txBody>
          <a:bodyPr/>
          <a:lstStyle/>
          <a:p>
            <a:r>
              <a:rPr lang="it-IT" dirty="0"/>
              <a:t>Tizio intende mettere a disposizione dell’associazione il Sollievo ETS, che gestisce alcune strutture residenziali per disabili gravi, una importante somma di denaro da utilizzare a favore di due ragazzi disabili residenti nella struttura</a:t>
            </a:r>
          </a:p>
          <a:p>
            <a:r>
              <a:rPr lang="it-IT" dirty="0"/>
              <a:t>Tizio vuole avere la certezza che la somma sia impiegata esclusivamente per i servizi resi ai due beneficiari finché gli stessi saranno in vita, dopo la morte dei beneficiari la somma residua sarà nella piena disponibilità dell’associazione</a:t>
            </a:r>
          </a:p>
          <a:p>
            <a:r>
              <a:rPr lang="it-IT" dirty="0"/>
              <a:t>Tizio vuole avere il diritto di controllare l’effettivo utilizzo della somma</a:t>
            </a:r>
            <a:endParaRPr lang="en-US" dirty="0"/>
          </a:p>
        </p:txBody>
      </p:sp>
    </p:spTree>
    <p:extLst>
      <p:ext uri="{BB962C8B-B14F-4D97-AF65-F5344CB8AC3E}">
        <p14:creationId xmlns:p14="http://schemas.microsoft.com/office/powerpoint/2010/main" val="2657221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ACC3A7-6BA3-C36E-F37D-63B71F96262F}"/>
              </a:ext>
            </a:extLst>
          </p:cNvPr>
          <p:cNvSpPr>
            <a:spLocks noGrp="1"/>
          </p:cNvSpPr>
          <p:nvPr>
            <p:ph type="title"/>
          </p:nvPr>
        </p:nvSpPr>
        <p:spPr/>
        <p:txBody>
          <a:bodyPr/>
          <a:lstStyle/>
          <a:p>
            <a:pPr algn="ctr"/>
            <a:r>
              <a:rPr lang="it-IT" dirty="0"/>
              <a:t>Fondo speciale vincolato </a:t>
            </a:r>
            <a:br>
              <a:rPr lang="it-IT" dirty="0"/>
            </a:br>
            <a:r>
              <a:rPr lang="it-IT" dirty="0"/>
              <a:t>a favore di disabili gravi</a:t>
            </a:r>
            <a:endParaRPr lang="en-US" dirty="0"/>
          </a:p>
        </p:txBody>
      </p:sp>
      <p:sp>
        <p:nvSpPr>
          <p:cNvPr id="3" name="Segnaposto contenuto 2">
            <a:extLst>
              <a:ext uri="{FF2B5EF4-FFF2-40B4-BE49-F238E27FC236}">
                <a16:creationId xmlns:a16="http://schemas.microsoft.com/office/drawing/2014/main" id="{A0E23464-A10C-3763-4DE8-7A594CEE691D}"/>
              </a:ext>
            </a:extLst>
          </p:cNvPr>
          <p:cNvSpPr>
            <a:spLocks noGrp="1"/>
          </p:cNvSpPr>
          <p:nvPr>
            <p:ph idx="1"/>
          </p:nvPr>
        </p:nvSpPr>
        <p:spPr/>
        <p:txBody>
          <a:bodyPr>
            <a:normAutofit fontScale="85000" lnSpcReduction="20000"/>
          </a:bodyPr>
          <a:lstStyle/>
          <a:p>
            <a:r>
              <a:rPr lang="it-IT" dirty="0"/>
              <a:t>Tizio stipula </a:t>
            </a:r>
            <a:r>
              <a:rPr lang="it-IT" b="1" dirty="0"/>
              <a:t>per atto pubblico </a:t>
            </a:r>
            <a:r>
              <a:rPr lang="it-IT" dirty="0"/>
              <a:t>con l’associazione il Sollievo ETS un contratto di affidamento fiduciario vincolando un </a:t>
            </a:r>
            <a:r>
              <a:rPr lang="it-IT" b="1" dirty="0"/>
              <a:t>fondo composto da denaro, esclusivamente </a:t>
            </a:r>
            <a:r>
              <a:rPr lang="it-IT" dirty="0"/>
              <a:t>per soddisfare </a:t>
            </a:r>
            <a:r>
              <a:rPr lang="it-IT" b="1" dirty="0"/>
              <a:t>tutte le esigenze di vita </a:t>
            </a:r>
            <a:r>
              <a:rPr lang="it-IT" dirty="0"/>
              <a:t>- sia all’interno della struttura residenziale sia per spese sanitarie, interventi chirurgici, ecc. - dei </a:t>
            </a:r>
            <a:r>
              <a:rPr lang="it-IT" b="1" dirty="0"/>
              <a:t>beneficiari disabili gravi </a:t>
            </a:r>
          </a:p>
          <a:p>
            <a:r>
              <a:rPr lang="it-IT" b="1" dirty="0"/>
              <a:t>Durata: </a:t>
            </a:r>
            <a:r>
              <a:rPr lang="it-IT" dirty="0"/>
              <a:t>il vincolo imposto al fondo dura </a:t>
            </a:r>
            <a:r>
              <a:rPr lang="it-IT" b="1" dirty="0"/>
              <a:t>fino alla morte dei beneficiari</a:t>
            </a:r>
            <a:r>
              <a:rPr lang="it-IT" dirty="0"/>
              <a:t>; </a:t>
            </a:r>
            <a:r>
              <a:rPr lang="it-IT" b="1" dirty="0"/>
              <a:t>la somma che residua</a:t>
            </a:r>
            <a:r>
              <a:rPr lang="it-IT" dirty="0"/>
              <a:t> sarà nella piena disponibilità dell’associazione libera dal vincolo di destinazione </a:t>
            </a:r>
          </a:p>
          <a:p>
            <a:r>
              <a:rPr lang="en-US" b="1" dirty="0" err="1"/>
              <a:t>Obblighi</a:t>
            </a:r>
            <a:r>
              <a:rPr lang="en-US" b="1" dirty="0"/>
              <a:t> del </a:t>
            </a:r>
            <a:r>
              <a:rPr lang="en-US" b="1" dirty="0" err="1"/>
              <a:t>fiduciario</a:t>
            </a:r>
            <a:r>
              <a:rPr lang="en-US" b="1" dirty="0"/>
              <a:t>: </a:t>
            </a:r>
            <a:r>
              <a:rPr lang="en-US" dirty="0" err="1"/>
              <a:t>l’associazione</a:t>
            </a:r>
            <a:r>
              <a:rPr lang="en-US" dirty="0"/>
              <a:t> </a:t>
            </a:r>
            <a:r>
              <a:rPr lang="en-US" dirty="0" err="1"/>
              <a:t>deve</a:t>
            </a:r>
            <a:r>
              <a:rPr lang="en-US" dirty="0"/>
              <a:t> </a:t>
            </a:r>
            <a:r>
              <a:rPr lang="en-US" dirty="0" err="1"/>
              <a:t>impiegare</a:t>
            </a:r>
            <a:r>
              <a:rPr lang="en-US" dirty="0"/>
              <a:t> il </a:t>
            </a:r>
            <a:r>
              <a:rPr lang="en-US" dirty="0" err="1"/>
              <a:t>fondo</a:t>
            </a:r>
            <a:r>
              <a:rPr lang="en-US" dirty="0"/>
              <a:t> </a:t>
            </a:r>
            <a:r>
              <a:rPr lang="en-US" dirty="0" err="1"/>
              <a:t>vincolato</a:t>
            </a:r>
            <a:r>
              <a:rPr lang="en-US" dirty="0"/>
              <a:t> </a:t>
            </a:r>
            <a:r>
              <a:rPr lang="en-US" dirty="0" err="1"/>
              <a:t>esclusivamente</a:t>
            </a:r>
            <a:r>
              <a:rPr lang="en-US" dirty="0"/>
              <a:t> per </a:t>
            </a:r>
            <a:r>
              <a:rPr lang="en-US" dirty="0" err="1"/>
              <a:t>realizzare</a:t>
            </a:r>
            <a:r>
              <a:rPr lang="en-US" dirty="0"/>
              <a:t> la </a:t>
            </a:r>
            <a:r>
              <a:rPr lang="en-US" dirty="0" err="1"/>
              <a:t>destinazione</a:t>
            </a:r>
            <a:r>
              <a:rPr lang="en-US" dirty="0"/>
              <a:t>, </a:t>
            </a:r>
            <a:r>
              <a:rPr lang="en-US" dirty="0" err="1"/>
              <a:t>deve</a:t>
            </a:r>
            <a:r>
              <a:rPr lang="en-US" dirty="0"/>
              <a:t> </a:t>
            </a:r>
            <a:r>
              <a:rPr lang="en-US" dirty="0" err="1"/>
              <a:t>tenere</a:t>
            </a:r>
            <a:r>
              <a:rPr lang="en-US" dirty="0"/>
              <a:t> </a:t>
            </a:r>
            <a:r>
              <a:rPr lang="en-US" dirty="0" err="1"/>
              <a:t>una</a:t>
            </a:r>
            <a:r>
              <a:rPr lang="en-US" dirty="0"/>
              <a:t> </a:t>
            </a:r>
            <a:r>
              <a:rPr lang="en-US" dirty="0" err="1"/>
              <a:t>contabilità</a:t>
            </a:r>
            <a:r>
              <a:rPr lang="en-US" dirty="0"/>
              <a:t> separata del </a:t>
            </a:r>
            <a:r>
              <a:rPr lang="en-US" dirty="0" err="1"/>
              <a:t>fondo</a:t>
            </a:r>
            <a:r>
              <a:rPr lang="en-US" dirty="0"/>
              <a:t>, </a:t>
            </a:r>
            <a:r>
              <a:rPr lang="en-US" dirty="0" err="1"/>
              <a:t>deve</a:t>
            </a:r>
            <a:r>
              <a:rPr lang="en-US" dirty="0"/>
              <a:t> </a:t>
            </a:r>
            <a:r>
              <a:rPr lang="en-US" dirty="0" err="1"/>
              <a:t>inviare</a:t>
            </a:r>
            <a:r>
              <a:rPr lang="en-US" dirty="0"/>
              <a:t> </a:t>
            </a:r>
            <a:r>
              <a:rPr lang="en-US" dirty="0" err="1"/>
              <a:t>una</a:t>
            </a:r>
            <a:r>
              <a:rPr lang="en-US" dirty="0"/>
              <a:t> volta </a:t>
            </a:r>
            <a:r>
              <a:rPr lang="en-US" dirty="0" err="1"/>
              <a:t>all’anno</a:t>
            </a:r>
            <a:r>
              <a:rPr lang="en-US" dirty="0"/>
              <a:t> </a:t>
            </a:r>
            <a:r>
              <a:rPr lang="en-US" dirty="0" err="1"/>
              <a:t>entro</a:t>
            </a:r>
            <a:r>
              <a:rPr lang="en-US" dirty="0"/>
              <a:t> </a:t>
            </a:r>
            <a:r>
              <a:rPr lang="en-US" dirty="0" err="1"/>
              <a:t>gennaio</a:t>
            </a:r>
            <a:r>
              <a:rPr lang="en-US" dirty="0"/>
              <a:t> al </a:t>
            </a:r>
            <a:r>
              <a:rPr lang="en-US" dirty="0" err="1"/>
              <a:t>garante</a:t>
            </a:r>
            <a:r>
              <a:rPr lang="en-US" dirty="0"/>
              <a:t> un </a:t>
            </a:r>
            <a:r>
              <a:rPr lang="en-US" dirty="0" err="1"/>
              <a:t>rendiconto</a:t>
            </a:r>
            <a:r>
              <a:rPr lang="en-US" dirty="0"/>
              <a:t> </a:t>
            </a:r>
            <a:r>
              <a:rPr lang="en-US" dirty="0" err="1"/>
              <a:t>analitico</a:t>
            </a:r>
            <a:r>
              <a:rPr lang="en-US" dirty="0"/>
              <a:t> </a:t>
            </a:r>
            <a:r>
              <a:rPr lang="en-US" dirty="0" err="1"/>
              <a:t>della</a:t>
            </a:r>
            <a:r>
              <a:rPr lang="en-US" dirty="0"/>
              <a:t> </a:t>
            </a:r>
            <a:r>
              <a:rPr lang="en-US" dirty="0" err="1"/>
              <a:t>gestione</a:t>
            </a:r>
            <a:r>
              <a:rPr lang="en-US" dirty="0"/>
              <a:t> del </a:t>
            </a:r>
            <a:r>
              <a:rPr lang="en-US" dirty="0" err="1"/>
              <a:t>fondo</a:t>
            </a:r>
            <a:endParaRPr lang="en-US" dirty="0"/>
          </a:p>
          <a:p>
            <a:r>
              <a:rPr lang="en-US" b="1" dirty="0" err="1"/>
              <a:t>Controllore</a:t>
            </a:r>
            <a:r>
              <a:rPr lang="en-US" b="1" dirty="0"/>
              <a:t>: </a:t>
            </a:r>
            <a:r>
              <a:rPr lang="en-US" dirty="0" err="1"/>
              <a:t>viene</a:t>
            </a:r>
            <a:r>
              <a:rPr lang="en-US" dirty="0"/>
              <a:t> </a:t>
            </a:r>
            <a:r>
              <a:rPr lang="en-US" dirty="0" err="1"/>
              <a:t>designato</a:t>
            </a:r>
            <a:r>
              <a:rPr lang="en-US" dirty="0"/>
              <a:t> </a:t>
            </a:r>
            <a:r>
              <a:rPr lang="en-US" dirty="0" err="1"/>
              <a:t>controllore</a:t>
            </a:r>
            <a:r>
              <a:rPr lang="en-US" dirty="0"/>
              <a:t> lo </a:t>
            </a:r>
            <a:r>
              <a:rPr lang="en-US" dirty="0" err="1"/>
              <a:t>stesso</a:t>
            </a:r>
            <a:r>
              <a:rPr lang="en-US" dirty="0"/>
              <a:t> </a:t>
            </a:r>
            <a:r>
              <a:rPr lang="en-US" dirty="0" err="1"/>
              <a:t>Tizio</a:t>
            </a:r>
            <a:r>
              <a:rPr lang="en-US" dirty="0"/>
              <a:t> e, </a:t>
            </a:r>
            <a:r>
              <a:rPr lang="en-US" dirty="0" err="1"/>
              <a:t>qualora</a:t>
            </a:r>
            <a:r>
              <a:rPr lang="en-US" dirty="0"/>
              <a:t> non </a:t>
            </a:r>
            <a:r>
              <a:rPr lang="en-US" dirty="0" err="1"/>
              <a:t>possa</a:t>
            </a:r>
            <a:r>
              <a:rPr lang="en-US" dirty="0"/>
              <a:t> </a:t>
            </a:r>
            <a:r>
              <a:rPr lang="en-US" dirty="0" err="1"/>
              <a:t>più</a:t>
            </a:r>
            <a:r>
              <a:rPr lang="en-US" dirty="0"/>
              <a:t> </a:t>
            </a:r>
            <a:r>
              <a:rPr lang="en-US" dirty="0" err="1"/>
              <a:t>svolgere</a:t>
            </a:r>
            <a:r>
              <a:rPr lang="en-US" dirty="0"/>
              <a:t> la </a:t>
            </a:r>
            <a:r>
              <a:rPr lang="en-US" dirty="0" err="1"/>
              <a:t>funzione</a:t>
            </a:r>
            <a:r>
              <a:rPr lang="en-US" dirty="0"/>
              <a:t>, </a:t>
            </a:r>
            <a:r>
              <a:rPr lang="en-US" dirty="0" err="1"/>
              <a:t>verrà</a:t>
            </a:r>
            <a:r>
              <a:rPr lang="en-US" dirty="0"/>
              <a:t> </a:t>
            </a:r>
            <a:r>
              <a:rPr lang="en-US" dirty="0" err="1"/>
              <a:t>sostituito</a:t>
            </a:r>
            <a:r>
              <a:rPr lang="en-US" dirty="0"/>
              <a:t> dal </a:t>
            </a:r>
            <a:r>
              <a:rPr lang="en-US" dirty="0" err="1"/>
              <a:t>tutore</a:t>
            </a:r>
            <a:r>
              <a:rPr lang="en-US" dirty="0"/>
              <a:t> </a:t>
            </a:r>
            <a:r>
              <a:rPr lang="en-US" dirty="0" err="1"/>
              <a:t>dei</a:t>
            </a:r>
            <a:r>
              <a:rPr lang="en-US" dirty="0"/>
              <a:t> </a:t>
            </a:r>
            <a:r>
              <a:rPr lang="en-US" dirty="0" err="1"/>
              <a:t>beneficiari</a:t>
            </a:r>
            <a:endParaRPr lang="en-US" dirty="0"/>
          </a:p>
        </p:txBody>
      </p:sp>
    </p:spTree>
    <p:extLst>
      <p:ext uri="{BB962C8B-B14F-4D97-AF65-F5344CB8AC3E}">
        <p14:creationId xmlns:p14="http://schemas.microsoft.com/office/powerpoint/2010/main" val="3222351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8E5742-0D01-6E05-90EF-C9B414630742}"/>
              </a:ext>
            </a:extLst>
          </p:cNvPr>
          <p:cNvSpPr>
            <a:spLocks noGrp="1"/>
          </p:cNvSpPr>
          <p:nvPr>
            <p:ph type="title"/>
          </p:nvPr>
        </p:nvSpPr>
        <p:spPr/>
        <p:txBody>
          <a:bodyPr/>
          <a:lstStyle/>
          <a:p>
            <a:endParaRPr lang="en-US"/>
          </a:p>
        </p:txBody>
      </p:sp>
      <p:sp>
        <p:nvSpPr>
          <p:cNvPr id="3" name="Segnaposto contenuto 2">
            <a:extLst>
              <a:ext uri="{FF2B5EF4-FFF2-40B4-BE49-F238E27FC236}">
                <a16:creationId xmlns:a16="http://schemas.microsoft.com/office/drawing/2014/main" id="{4CB52AB2-2497-0E88-FEFF-16593E865821}"/>
              </a:ext>
            </a:extLst>
          </p:cNvPr>
          <p:cNvSpPr>
            <a:spLocks noGrp="1"/>
          </p:cNvSpPr>
          <p:nvPr>
            <p:ph idx="1"/>
          </p:nvPr>
        </p:nvSpPr>
        <p:spPr/>
        <p:txBody>
          <a:bodyPr>
            <a:normAutofit/>
          </a:bodyPr>
          <a:lstStyle/>
          <a:p>
            <a:pPr marL="0" indent="0" algn="ctr">
              <a:buNone/>
            </a:pPr>
            <a:r>
              <a:rPr lang="it-IT" sz="5400" b="1" dirty="0">
                <a:solidFill>
                  <a:srgbClr val="0070C0"/>
                </a:solidFill>
              </a:rPr>
              <a:t>Grazie per l’attenzione</a:t>
            </a:r>
            <a:endParaRPr lang="en-US" sz="5400" b="1" dirty="0">
              <a:solidFill>
                <a:srgbClr val="0070C0"/>
              </a:solidFill>
            </a:endParaRPr>
          </a:p>
        </p:txBody>
      </p:sp>
    </p:spTree>
    <p:extLst>
      <p:ext uri="{BB962C8B-B14F-4D97-AF65-F5344CB8AC3E}">
        <p14:creationId xmlns:p14="http://schemas.microsoft.com/office/powerpoint/2010/main" val="182275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7E7D7E-513F-0277-94FE-7893FE6A2952}"/>
              </a:ext>
            </a:extLst>
          </p:cNvPr>
          <p:cNvSpPr>
            <a:spLocks noGrp="1"/>
          </p:cNvSpPr>
          <p:nvPr>
            <p:ph type="title"/>
          </p:nvPr>
        </p:nvSpPr>
        <p:spPr/>
        <p:txBody>
          <a:bodyPr/>
          <a:lstStyle/>
          <a:p>
            <a:pPr algn="ctr"/>
            <a:r>
              <a:rPr lang="it-IT" dirty="0"/>
              <a:t>Erogazioni liberali	</a:t>
            </a:r>
            <a:endParaRPr lang="en-US" dirty="0"/>
          </a:p>
        </p:txBody>
      </p:sp>
      <p:sp>
        <p:nvSpPr>
          <p:cNvPr id="3" name="Segnaposto contenuto 2">
            <a:extLst>
              <a:ext uri="{FF2B5EF4-FFF2-40B4-BE49-F238E27FC236}">
                <a16:creationId xmlns:a16="http://schemas.microsoft.com/office/drawing/2014/main" id="{69E58550-AA9D-DADC-D618-B9C5B9E37517}"/>
              </a:ext>
            </a:extLst>
          </p:cNvPr>
          <p:cNvSpPr>
            <a:spLocks noGrp="1"/>
          </p:cNvSpPr>
          <p:nvPr>
            <p:ph idx="1"/>
          </p:nvPr>
        </p:nvSpPr>
        <p:spPr/>
        <p:txBody>
          <a:bodyPr/>
          <a:lstStyle/>
          <a:p>
            <a:pPr marL="0" indent="0">
              <a:buNone/>
            </a:pPr>
            <a:r>
              <a:rPr lang="it-IT" dirty="0"/>
              <a:t>Per incentivare erogazioni liberali il legislatore ha utilizzato la leva fiscale delle </a:t>
            </a:r>
            <a:r>
              <a:rPr lang="it-IT" b="1" dirty="0"/>
              <a:t>detrazioni dall’imposta lorda </a:t>
            </a:r>
            <a:r>
              <a:rPr lang="it-IT" dirty="0"/>
              <a:t>e della </a:t>
            </a:r>
            <a:r>
              <a:rPr lang="it-IT" b="1" dirty="0"/>
              <a:t>deduzione dal reddito </a:t>
            </a:r>
            <a:r>
              <a:rPr lang="it-IT" dirty="0"/>
              <a:t>delle persone fisiche ed ha elevato il valore massimo delle deduzione rispetto alla normale disciplina delle erogazioni liberali.</a:t>
            </a:r>
          </a:p>
          <a:p>
            <a:pPr marL="0" indent="0">
              <a:buNone/>
            </a:pPr>
            <a:r>
              <a:rPr lang="it-IT" dirty="0"/>
              <a:t>Alle </a:t>
            </a:r>
            <a:r>
              <a:rPr lang="it-IT" b="1" dirty="0">
                <a:solidFill>
                  <a:srgbClr val="FF0000"/>
                </a:solidFill>
              </a:rPr>
              <a:t>erogazioni liberali, alle donazioni e agli altri atti a titolo gratuito </a:t>
            </a:r>
            <a:r>
              <a:rPr lang="it-IT" dirty="0"/>
              <a:t>effettuati </a:t>
            </a:r>
            <a:r>
              <a:rPr lang="it-IT" b="1" dirty="0">
                <a:solidFill>
                  <a:srgbClr val="0070C0"/>
                </a:solidFill>
              </a:rPr>
              <a:t>da privati </a:t>
            </a:r>
            <a:r>
              <a:rPr lang="it-IT" dirty="0"/>
              <a:t>nei confronti di </a:t>
            </a:r>
            <a:r>
              <a:rPr lang="it-IT" b="1" dirty="0">
                <a:solidFill>
                  <a:srgbClr val="7030A0"/>
                </a:solidFill>
              </a:rPr>
              <a:t>trust ovvero dei fondi speciali, </a:t>
            </a:r>
            <a:r>
              <a:rPr lang="it-IT" dirty="0"/>
              <a:t>si applicano le </a:t>
            </a:r>
            <a:r>
              <a:rPr lang="it-IT" b="1" dirty="0">
                <a:solidFill>
                  <a:srgbClr val="00B050"/>
                </a:solidFill>
              </a:rPr>
              <a:t>detrazioni </a:t>
            </a:r>
            <a:r>
              <a:rPr lang="it-IT" dirty="0"/>
              <a:t>e le </a:t>
            </a:r>
            <a:r>
              <a:rPr lang="it-IT" b="1" dirty="0">
                <a:solidFill>
                  <a:srgbClr val="FFC000"/>
                </a:solidFill>
              </a:rPr>
              <a:t>deduzioni</a:t>
            </a:r>
            <a:r>
              <a:rPr lang="it-IT" dirty="0"/>
              <a:t> di all’art. 83 del Codice del Terzo settore con il </a:t>
            </a:r>
            <a:r>
              <a:rPr lang="it-IT" b="1" dirty="0"/>
              <a:t>limite elevato al 20 per cento del reddito complessivo dichiarato</a:t>
            </a:r>
            <a:r>
              <a:rPr lang="it-IT" dirty="0"/>
              <a:t> e comunque nella </a:t>
            </a:r>
            <a:r>
              <a:rPr lang="it-IT" b="1" dirty="0"/>
              <a:t>misura massima di 100.000 euro annui </a:t>
            </a:r>
            <a:r>
              <a:rPr lang="it-IT" dirty="0"/>
              <a:t>(art. 6, comma 9 della legge n. 112/2016).</a:t>
            </a:r>
            <a:endParaRPr lang="en-US" dirty="0"/>
          </a:p>
        </p:txBody>
      </p:sp>
    </p:spTree>
    <p:extLst>
      <p:ext uri="{BB962C8B-B14F-4D97-AF65-F5344CB8AC3E}">
        <p14:creationId xmlns:p14="http://schemas.microsoft.com/office/powerpoint/2010/main" val="379264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DF9EC1-4346-22F5-6FAB-3DE467C2BFDF}"/>
              </a:ext>
            </a:extLst>
          </p:cNvPr>
          <p:cNvSpPr>
            <a:spLocks noGrp="1"/>
          </p:cNvSpPr>
          <p:nvPr>
            <p:ph type="title"/>
          </p:nvPr>
        </p:nvSpPr>
        <p:spPr/>
        <p:txBody>
          <a:bodyPr/>
          <a:lstStyle/>
          <a:p>
            <a:pPr algn="ctr"/>
            <a:r>
              <a:rPr lang="it-IT" dirty="0"/>
              <a:t>Polizze assicurative</a:t>
            </a:r>
            <a:endParaRPr lang="en-US" dirty="0"/>
          </a:p>
        </p:txBody>
      </p:sp>
      <p:sp>
        <p:nvSpPr>
          <p:cNvPr id="3" name="Segnaposto contenuto 2">
            <a:extLst>
              <a:ext uri="{FF2B5EF4-FFF2-40B4-BE49-F238E27FC236}">
                <a16:creationId xmlns:a16="http://schemas.microsoft.com/office/drawing/2014/main" id="{1B019EFE-F264-7CD4-D3C6-C6AC94FE1CE5}"/>
              </a:ext>
            </a:extLst>
          </p:cNvPr>
          <p:cNvSpPr>
            <a:spLocks noGrp="1"/>
          </p:cNvSpPr>
          <p:nvPr>
            <p:ph idx="1"/>
          </p:nvPr>
        </p:nvSpPr>
        <p:spPr/>
        <p:txBody>
          <a:bodyPr/>
          <a:lstStyle/>
          <a:p>
            <a:r>
              <a:rPr lang="it-IT" dirty="0"/>
              <a:t>Il contratto di assicurazione sulla vita è un contratto che disciplina una prestazione da eseguirsi, da parte dell’assicuratore, dopo la morte dello stipulante.</a:t>
            </a:r>
          </a:p>
          <a:p>
            <a:r>
              <a:rPr lang="it-IT" dirty="0"/>
              <a:t>La polizza ha una doppia funzione, di investimento e previdenziale: il contraente paga i premi e, alla sua morte, il beneficiario ha diritto di ricevere il capitale assicurato quale risulta dalla gestione assicurativa, direttamente dall’assicuratore.</a:t>
            </a:r>
          </a:p>
          <a:p>
            <a:r>
              <a:rPr lang="it-IT" dirty="0"/>
              <a:t>È un tipico contratto a favore di terzo, nel senso che il contraente stipula l’assicurazione direttamente a favore di un terzo beneficiario.</a:t>
            </a:r>
            <a:endParaRPr lang="en-US" dirty="0"/>
          </a:p>
        </p:txBody>
      </p:sp>
    </p:spTree>
    <p:extLst>
      <p:ext uri="{BB962C8B-B14F-4D97-AF65-F5344CB8AC3E}">
        <p14:creationId xmlns:p14="http://schemas.microsoft.com/office/powerpoint/2010/main" val="278070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FA2F63-4EC4-7100-DB4D-FC88B9A269E1}"/>
              </a:ext>
            </a:extLst>
          </p:cNvPr>
          <p:cNvSpPr>
            <a:spLocks noGrp="1"/>
          </p:cNvSpPr>
          <p:nvPr>
            <p:ph type="title"/>
          </p:nvPr>
        </p:nvSpPr>
        <p:spPr/>
        <p:txBody>
          <a:bodyPr/>
          <a:lstStyle/>
          <a:p>
            <a:pPr algn="ctr"/>
            <a:r>
              <a:rPr lang="it-IT" dirty="0"/>
              <a:t>Polizze assicurative - effetti</a:t>
            </a:r>
            <a:endParaRPr lang="en-US" dirty="0"/>
          </a:p>
        </p:txBody>
      </p:sp>
      <p:sp>
        <p:nvSpPr>
          <p:cNvPr id="3" name="Segnaposto contenuto 2">
            <a:extLst>
              <a:ext uri="{FF2B5EF4-FFF2-40B4-BE49-F238E27FC236}">
                <a16:creationId xmlns:a16="http://schemas.microsoft.com/office/drawing/2014/main" id="{A10312EC-2A06-7E4D-798C-DDAE6389BE13}"/>
              </a:ext>
            </a:extLst>
          </p:cNvPr>
          <p:cNvSpPr>
            <a:spLocks noGrp="1"/>
          </p:cNvSpPr>
          <p:nvPr>
            <p:ph idx="1"/>
          </p:nvPr>
        </p:nvSpPr>
        <p:spPr/>
        <p:txBody>
          <a:bodyPr>
            <a:normAutofit/>
          </a:bodyPr>
          <a:lstStyle/>
          <a:p>
            <a:pPr marL="0" indent="0">
              <a:buNone/>
            </a:pPr>
            <a:r>
              <a:rPr lang="it-IT" sz="1800" dirty="0">
                <a:effectLst/>
                <a:latin typeface="Times New Roman" panose="02020603050405020304" pitchFamily="18" charset="0"/>
                <a:ea typeface="Calibri" panose="020F0502020204030204" pitchFamily="34" charset="0"/>
              </a:rPr>
              <a:t>Stabilisce l’art. 1920, comma 3, c.c.: “</a:t>
            </a:r>
            <a:r>
              <a:rPr lang="it-IT" sz="1800" i="1" dirty="0">
                <a:effectLst/>
                <a:latin typeface="Times New Roman" panose="02020603050405020304" pitchFamily="18" charset="0"/>
                <a:ea typeface="Calibri" panose="020F0502020204030204" pitchFamily="34" charset="0"/>
              </a:rPr>
              <a:t>Per effetto della designazione il terzo quindi acquista un diritto proprio ai vantaggi dell’assicurazione</a:t>
            </a:r>
            <a:r>
              <a:rPr lang="it-IT" sz="1800" dirty="0">
                <a:effectLst/>
                <a:latin typeface="Times New Roman" panose="02020603050405020304" pitchFamily="18" charset="0"/>
                <a:ea typeface="Calibri" panose="020F0502020204030204" pitchFamily="34" charset="0"/>
              </a:rPr>
              <a:t>”. </a:t>
            </a:r>
          </a:p>
          <a:p>
            <a:pPr marL="0" lvl="0" indent="0" algn="just">
              <a:lnSpc>
                <a:spcPct val="107000"/>
              </a:lnSpc>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Il diritto alla prestazione assicurativa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non transita nel patrimonio dello stipulante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essendo la prestazione eseguita direttamente dal promittente assicuratore in favore del beneficiario, e quindi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si tratta di un acquisto </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inter </a:t>
            </a:r>
            <a:r>
              <a:rPr lang="it-IT" sz="1800" b="1" i="1" dirty="0" err="1">
                <a:effectLst/>
                <a:latin typeface="Times New Roman" panose="02020603050405020304" pitchFamily="18" charset="0"/>
                <a:ea typeface="Calibri" panose="020F0502020204030204" pitchFamily="34" charset="0"/>
                <a:cs typeface="Times New Roman" panose="02020603050405020304" pitchFamily="18" charset="0"/>
              </a:rPr>
              <a:t>vivos</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e</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non </a:t>
            </a:r>
            <a:r>
              <a:rPr lang="it-IT" sz="1800" b="1" i="1" dirty="0" err="1">
                <a:effectLst/>
                <a:latin typeface="Times New Roman" panose="02020603050405020304" pitchFamily="18" charset="0"/>
                <a:ea typeface="Calibri" panose="020F0502020204030204" pitchFamily="34" charset="0"/>
                <a:cs typeface="Times New Roman" panose="02020603050405020304" pitchFamily="18" charset="0"/>
              </a:rPr>
              <a:t>mortis</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 causa.</a:t>
            </a:r>
          </a:p>
          <a:p>
            <a:pPr marL="0" lvl="0" indent="0" algn="just">
              <a:lnSpc>
                <a:spcPct val="107000"/>
              </a:lnSpc>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La somma ricevuta dal beneficiario deriva dal contratto di assicurazione e non dalla successione dello stipulante la polizza; il capitale ricevuto non va inserito nella dichiarazione di successione e non è soggetto alla relativa imposta.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592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69A4A9-6100-6555-2CD4-3429DBE318AE}"/>
              </a:ext>
            </a:extLst>
          </p:cNvPr>
          <p:cNvSpPr>
            <a:spLocks noGrp="1"/>
          </p:cNvSpPr>
          <p:nvPr>
            <p:ph type="title"/>
          </p:nvPr>
        </p:nvSpPr>
        <p:spPr/>
        <p:txBody>
          <a:bodyPr/>
          <a:lstStyle/>
          <a:p>
            <a:pPr algn="ctr"/>
            <a:r>
              <a:rPr lang="it-IT" dirty="0"/>
              <a:t>Designazione del beneficiario</a:t>
            </a:r>
            <a:endParaRPr lang="en-US" dirty="0"/>
          </a:p>
        </p:txBody>
      </p:sp>
      <p:sp>
        <p:nvSpPr>
          <p:cNvPr id="3" name="Segnaposto contenuto 2">
            <a:extLst>
              <a:ext uri="{FF2B5EF4-FFF2-40B4-BE49-F238E27FC236}">
                <a16:creationId xmlns:a16="http://schemas.microsoft.com/office/drawing/2014/main" id="{32DECA4A-15B9-A95E-5262-10554C4508F3}"/>
              </a:ext>
            </a:extLst>
          </p:cNvPr>
          <p:cNvSpPr>
            <a:spLocks noGrp="1"/>
          </p:cNvSpPr>
          <p:nvPr>
            <p:ph idx="1"/>
          </p:nvPr>
        </p:nvSpPr>
        <p:spPr/>
        <p:txBody>
          <a:bodyPr>
            <a:normAutofit/>
          </a:bodyPr>
          <a:lstStyle/>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Un elemento fondamentale del contratto di assicurazione sulla vita è dato dalla </a:t>
            </a:r>
            <a:r>
              <a:rPr lang="it-IT"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designazione del beneficiario. </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La designazione del beneficiario può essere fatta nel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contratto di assicurazione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con successiva dichiarazione scritta comunicata all’assicuratore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o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per testamento;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essa è efficace anche se il beneficiario è indicato solo genericamente (art. 1920, comma 2, c.c.). Si ritiene che costituiscano valide designazioni generiche del beneficiario le indicazioni: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 miei eredi legittimi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i miei figli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mio fratello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ecc. </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rPr>
              <a:t>«</a:t>
            </a:r>
            <a:r>
              <a:rPr lang="it-IT" sz="1800" i="1" dirty="0">
                <a:effectLst/>
                <a:latin typeface="Times New Roman" panose="02020603050405020304" pitchFamily="18" charset="0"/>
                <a:ea typeface="Calibri" panose="020F0502020204030204" pitchFamily="34" charset="0"/>
              </a:rPr>
              <a:t>Equivale a designazione l’attribuzione della somma assicurata fatta nel testamento a favore di una determinata persona</a:t>
            </a:r>
            <a:r>
              <a:rPr lang="it-IT" sz="1800" dirty="0">
                <a:effectLst/>
                <a:latin typeface="Times New Roman" panose="02020603050405020304" pitchFamily="18" charset="0"/>
                <a:ea typeface="Calibri" panose="020F0502020204030204" pitchFamily="34" charset="0"/>
              </a:rPr>
              <a:t>» (art. 1920, comma 2, c.c.).</a:t>
            </a:r>
          </a:p>
        </p:txBody>
      </p:sp>
    </p:spTree>
    <p:extLst>
      <p:ext uri="{BB962C8B-B14F-4D97-AF65-F5344CB8AC3E}">
        <p14:creationId xmlns:p14="http://schemas.microsoft.com/office/powerpoint/2010/main" val="2148241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40799F-B008-0524-F6C0-8ED802FF6DA0}"/>
              </a:ext>
            </a:extLst>
          </p:cNvPr>
          <p:cNvSpPr>
            <a:spLocks noGrp="1"/>
          </p:cNvSpPr>
          <p:nvPr>
            <p:ph type="title"/>
          </p:nvPr>
        </p:nvSpPr>
        <p:spPr/>
        <p:txBody>
          <a:bodyPr/>
          <a:lstStyle/>
          <a:p>
            <a:pPr algn="ctr"/>
            <a:r>
              <a:rPr lang="it-IT" dirty="0"/>
              <a:t>Revoca della designazione</a:t>
            </a:r>
            <a:endParaRPr lang="en-US" dirty="0"/>
          </a:p>
        </p:txBody>
      </p:sp>
      <p:sp>
        <p:nvSpPr>
          <p:cNvPr id="3" name="Segnaposto contenuto 2">
            <a:extLst>
              <a:ext uri="{FF2B5EF4-FFF2-40B4-BE49-F238E27FC236}">
                <a16:creationId xmlns:a16="http://schemas.microsoft.com/office/drawing/2014/main" id="{9B2D53ED-D8FF-2964-11B3-7BE9676A8081}"/>
              </a:ext>
            </a:extLst>
          </p:cNvPr>
          <p:cNvSpPr>
            <a:spLocks noGrp="1"/>
          </p:cNvSpPr>
          <p:nvPr>
            <p:ph idx="1"/>
          </p:nvPr>
        </p:nvSpPr>
        <p:spPr/>
        <p:txBody>
          <a:bodyPr>
            <a:normAutofit lnSpcReduction="10000"/>
          </a:bodyPr>
          <a:lstStyle/>
          <a:p>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La designazione del beneficiario è revocabile, fino alla morte del contraente, con le stesse forme con le quali può essere fatta, e quindi con successiva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dichiarazione scritta comunicata all’assicuratore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per testamento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(art. 1921, comma 1, c.c.). </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rPr>
              <a:t>La revoca del beneficio può avvenire con le stesse forme previste per la designazione, con la peculiarità, tuttavia, che </a:t>
            </a:r>
            <a:r>
              <a:rPr lang="it-IT" sz="1800" b="1" dirty="0">
                <a:effectLst/>
                <a:latin typeface="Times New Roman" panose="02020603050405020304" pitchFamily="18" charset="0"/>
                <a:ea typeface="Calibri" panose="020F0502020204030204" pitchFamily="34" charset="0"/>
              </a:rPr>
              <a:t>la revoca non deve necessariamente rivestire la stessa forma della precedente designazione, </a:t>
            </a:r>
            <a:r>
              <a:rPr lang="it-IT" sz="1800" dirty="0">
                <a:effectLst/>
                <a:latin typeface="Times New Roman" panose="02020603050405020304" pitchFamily="18" charset="0"/>
                <a:ea typeface="Calibri" panose="020F0502020204030204" pitchFamily="34" charset="0"/>
              </a:rPr>
              <a:t>con la possibilità che la designazione contrattuale venga revocata tramite designazione testamentaria e viceversa.</a:t>
            </a:r>
          </a:p>
          <a:p>
            <a:pPr indent="0" algn="just">
              <a:lnSpc>
                <a:spcPct val="107000"/>
              </a:lnSpc>
              <a:spcAft>
                <a:spcPts val="8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Fa eccezione il caso in cui sia il contraente sia il beneficiario abbiano manifestato all’assicuratore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la volontà di rendere definitiva la designazione.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Stabilisce l’art. 1921, comma 2, c.c.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Se il contraente ha rinunciato per iscritto al potere di revoca, questa non ha effetto dopo che il beneficiario ha dichiarato al contraente di voler profittare del beneficio. La rinuncia del contraente e la dichiarazione del beneficiario devono essere comunicate per iscritto all’assicuratore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783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C9BD67-DA6A-24D7-C732-686411C0F72D}"/>
              </a:ext>
            </a:extLst>
          </p:cNvPr>
          <p:cNvSpPr>
            <a:spLocks noGrp="1"/>
          </p:cNvSpPr>
          <p:nvPr>
            <p:ph type="title"/>
          </p:nvPr>
        </p:nvSpPr>
        <p:spPr/>
        <p:txBody>
          <a:bodyPr/>
          <a:lstStyle/>
          <a:p>
            <a:pPr algn="ctr"/>
            <a:r>
              <a:rPr lang="it-IT" dirty="0"/>
              <a:t>Il Trust</a:t>
            </a:r>
            <a:endParaRPr lang="en-US" dirty="0"/>
          </a:p>
        </p:txBody>
      </p:sp>
      <p:sp>
        <p:nvSpPr>
          <p:cNvPr id="3" name="Segnaposto contenuto 2">
            <a:extLst>
              <a:ext uri="{FF2B5EF4-FFF2-40B4-BE49-F238E27FC236}">
                <a16:creationId xmlns:a16="http://schemas.microsoft.com/office/drawing/2014/main" id="{137D15B8-BF9E-A353-942B-E76991C69CC4}"/>
              </a:ext>
            </a:extLst>
          </p:cNvPr>
          <p:cNvSpPr>
            <a:spLocks noGrp="1"/>
          </p:cNvSpPr>
          <p:nvPr>
            <p:ph idx="1"/>
          </p:nvPr>
        </p:nvSpPr>
        <p:spPr/>
        <p:txBody>
          <a:bodyPr>
            <a:normAutofit fontScale="92500" lnSpcReduction="10000"/>
          </a:bodyPr>
          <a:lstStyle/>
          <a:p>
            <a:r>
              <a:rPr lang="it-IT" sz="1800" dirty="0">
                <a:solidFill>
                  <a:srgbClr val="000000"/>
                </a:solidFill>
                <a:latin typeface="Times New Roman" panose="02020603050405020304" pitchFamily="18" charset="0"/>
                <a:ea typeface="Times New Roman" panose="02020603050405020304" pitchFamily="18" charset="0"/>
                <a:cs typeface="Courier New" panose="02070309020205020404" pitchFamily="49" charset="0"/>
              </a:rPr>
              <a:t>C</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on la legge 16 ottobre 1989, n. 364 di ratifica ed esecuzione della </a:t>
            </a:r>
            <a:r>
              <a:rPr lang="it-IT" sz="1800" i="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Convenzione sulla legge applicabile ai trust e sul loro riconoscimento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adottata a l’Aja il 1° luglio 1985 l’Italia ha riconosciuto l’istituto del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il trust è regolato dalla </a:t>
            </a:r>
            <a:r>
              <a:rPr lang="it-IT" sz="1800" b="1"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legge scelta dal costituente; </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la legge italiana non ha disciplinato il trust ma secondo l’interpretazione ormai consolidata è ammessa la costituzione di trusts interni – che non presentino elementi di collegamento con un ordinamento straniero che conosce il trust – a condizione che venga scelta una legge straniera che disciplina compiutamente il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per </a:t>
            </a: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Trust </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si intende un patrimonio vincolato al </a:t>
            </a:r>
            <a:r>
              <a:rPr lang="it-IT" sz="1800" b="1"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soddisfacimento dell’interesse di un beneficiario o per un fine specifico;</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20"/>
              </a:lnSpc>
              <a:spcAft>
                <a:spcPts val="800"/>
              </a:spcAft>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Disponente</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è il soggetto che destina il patrimonio al soddisfacimento dello scopo e lo trasferisce al trustee;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20"/>
              </a:lnSpc>
              <a:spcAft>
                <a:spcPts val="800"/>
              </a:spcAft>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Trustee</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è il soggetto che gestisce, amministra e dispone del patrimonio come </a:t>
            </a:r>
            <a:r>
              <a:rPr lang="it-IT" sz="1800" b="1"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proprietario fiduciario, </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essendo vincolato a perseguire le finalità del trust stabilite dal disponente; è un </a:t>
            </a:r>
            <a:r>
              <a:rPr lang="it-IT" sz="1800" b="1"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proprietario nell’interesse altrui,</a:t>
            </a:r>
            <a:r>
              <a:rPr lang="it-IT" sz="18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 </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cioè deve perseguire lo scopo del trust stabilito dal disponente per realizzare l’interesse del beneficiario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20"/>
              </a:lnSpc>
              <a:spcAft>
                <a:spcPts val="800"/>
              </a:spcAft>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Beneficiario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è la persona a cui favore sono stati destinati il patrimonio, i redditi e le utilità che derivano dalla gestione del patrimonio da parte del trustee;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20"/>
              </a:lnSpc>
              <a:spcAft>
                <a:spcPts val="800"/>
              </a:spcAft>
            </a:pPr>
            <a:r>
              <a:rPr lang="it-IT" sz="1800" b="1"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Guardiano</a:t>
            </a:r>
            <a:r>
              <a:rPr lang="it-IT" sz="1800" dirty="0">
                <a:solidFill>
                  <a:srgbClr val="000000"/>
                </a:solidFill>
                <a:effectLst/>
                <a:latin typeface="Times New Roman" panose="02020603050405020304" pitchFamily="18" charset="0"/>
                <a:ea typeface="Times New Roman" panose="02020603050405020304" pitchFamily="18" charset="0"/>
                <a:cs typeface="Courier New" panose="02070309020205020404" pitchFamily="49" charset="0"/>
              </a:rPr>
              <a:t> è il soggetto nominato dal disponente per controllare che l’operato del trustee sia conforme a quanto disposto nell’atto istitutivo di trust e ad altre eventuali direttive fornite dal disponente.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88830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4865</Words>
  <Application>Microsoft Office PowerPoint</Application>
  <PresentationFormat>Widescreen</PresentationFormat>
  <Paragraphs>183</Paragraphs>
  <Slides>35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35</vt:i4>
      </vt:variant>
    </vt:vector>
  </HeadingPairs>
  <TitlesOfParts>
    <vt:vector size="41" baseType="lpstr">
      <vt:lpstr>Arial</vt:lpstr>
      <vt:lpstr>Calibri</vt:lpstr>
      <vt:lpstr>Calibri Light</vt:lpstr>
      <vt:lpstr>Tahoma</vt:lpstr>
      <vt:lpstr>Times New Roman</vt:lpstr>
      <vt:lpstr>Tema di Office</vt:lpstr>
      <vt:lpstr>Torroni Alessandro</vt:lpstr>
      <vt:lpstr>Finalità della legge</vt:lpstr>
      <vt:lpstr>Agevolazioni tributarie</vt:lpstr>
      <vt:lpstr>Erogazioni liberali </vt:lpstr>
      <vt:lpstr>Polizze assicurative</vt:lpstr>
      <vt:lpstr>Polizze assicurative - effetti</vt:lpstr>
      <vt:lpstr>Designazione del beneficiario</vt:lpstr>
      <vt:lpstr>Revoca della designazione</vt:lpstr>
      <vt:lpstr>Il Trust</vt:lpstr>
      <vt:lpstr>Effetti della costituzione in trust</vt:lpstr>
      <vt:lpstr>La segregazione patrimoniale</vt:lpstr>
      <vt:lpstr>Pubblicità del trust</vt:lpstr>
      <vt:lpstr>Rispetto dei principi generali dell’ordinamento giuridico</vt:lpstr>
      <vt:lpstr>Caso di trust a favore di persona fragile</vt:lpstr>
      <vt:lpstr>Costituzione del «Trust Caia»</vt:lpstr>
      <vt:lpstr>Poteri del trustee</vt:lpstr>
      <vt:lpstr>Nomina e sostituzione del trustee</vt:lpstr>
      <vt:lpstr>Il controllo sul trust</vt:lpstr>
      <vt:lpstr>Durata e beneficiari residui</vt:lpstr>
      <vt:lpstr>Vincolo di destinazione  art. 2645-ter c.c.</vt:lpstr>
      <vt:lpstr>Effetti del vincolo di destinazione</vt:lpstr>
      <vt:lpstr>La tutela dei creditori del disponente</vt:lpstr>
      <vt:lpstr>Caso di utilizzo del vincolo di destinazione</vt:lpstr>
      <vt:lpstr>Costituzione di vincolo di destinazione </vt:lpstr>
      <vt:lpstr>Contenuto del vincolo</vt:lpstr>
      <vt:lpstr>Soggetti attuatori</vt:lpstr>
      <vt:lpstr>Donazione dell’usufrutto alla moglie e della nuda proprietà alla figlia</vt:lpstr>
      <vt:lpstr>Differenze tra trust e vincolo di destinazione </vt:lpstr>
      <vt:lpstr>Il contratto di affidamento fiduciario</vt:lpstr>
      <vt:lpstr>I soggetti del contratto di affidamento fiduciario</vt:lpstr>
      <vt:lpstr>La proprietà dell’affidatario</vt:lpstr>
      <vt:lpstr>La segregazione patrimoniale</vt:lpstr>
      <vt:lpstr>Caso di utilizzo di un contratto di affidamento fiduciario</vt:lpstr>
      <vt:lpstr>Fondo speciale vincolato  a favore di disabili gravi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Torroni Alessandro</dc:title>
  <dc:creator>Office Notaio Torroni</dc:creator>
  <cp:lastModifiedBy>Office Notaio Torroni</cp:lastModifiedBy>
  <cp:revision>33</cp:revision>
  <dcterms:created xsi:type="dcterms:W3CDTF">2023-01-16T09:40:10Z</dcterms:created>
  <dcterms:modified xsi:type="dcterms:W3CDTF">2023-01-30T09:47:47Z</dcterms:modified>
</cp:coreProperties>
</file>